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7"/>
    <p:sldId id="257" r:id="rId28"/>
    <p:sldId id="258" r:id="rId29"/>
    <p:sldId id="259" r:id="rId30"/>
    <p:sldId id="260" r:id="rId31"/>
    <p:sldId id="261" r:id="rId32"/>
    <p:sldId id="262" r:id="rId33"/>
    <p:sldId id="263" r:id="rId34"/>
    <p:sldId id="264" r:id="rId35"/>
    <p:sldId id="265" r:id="rId36"/>
    <p:sldId id="266" r:id="rId37"/>
    <p:sldId id="267" r:id="rId38"/>
    <p:sldId id="268" r:id="rId39"/>
    <p:sldId id="269" r:id="rId40"/>
    <p:sldId id="270" r:id="rId41"/>
    <p:sldId id="271" r:id="rId42"/>
    <p:sldId id="272" r:id="rId43"/>
    <p:sldId id="273" r:id="rId44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Alatsi" charset="1" panose="00000500000000000000"/>
      <p:regular r:id="rId10"/>
    </p:embeddedFont>
    <p:embeddedFont>
      <p:font typeface="Canva Sans" charset="1" panose="020B0503030501040103"/>
      <p:regular r:id="rId11"/>
    </p:embeddedFont>
    <p:embeddedFont>
      <p:font typeface="Canva Sans Bold" charset="1" panose="020B0803030501040103"/>
      <p:regular r:id="rId12"/>
    </p:embeddedFont>
    <p:embeddedFont>
      <p:font typeface="Canva Sans Italics" charset="1" panose="020B0503030501040103"/>
      <p:regular r:id="rId13"/>
    </p:embeddedFont>
    <p:embeddedFont>
      <p:font typeface="Canva Sans Bold Italics" charset="1" panose="020B0803030501040103"/>
      <p:regular r:id="rId14"/>
    </p:embeddedFont>
    <p:embeddedFont>
      <p:font typeface="Canva Sans Medium" charset="1" panose="020B0603030501040103"/>
      <p:regular r:id="rId15"/>
    </p:embeddedFont>
    <p:embeddedFont>
      <p:font typeface="Canva Sans Medium Italics" charset="1" panose="020B0603030501040103"/>
      <p:regular r:id="rId16"/>
    </p:embeddedFont>
    <p:embeddedFont>
      <p:font typeface="Abhaya Libre" charset="1" panose="02000503000000000000"/>
      <p:regular r:id="rId17"/>
    </p:embeddedFont>
    <p:embeddedFont>
      <p:font typeface="Abhaya Libre Bold" charset="1" panose="02000803000000000000"/>
      <p:regular r:id="rId18"/>
    </p:embeddedFont>
    <p:embeddedFont>
      <p:font typeface="Abhaya Libre Italics" charset="1" panose="02000503000000000000"/>
      <p:regular r:id="rId19"/>
    </p:embeddedFont>
    <p:embeddedFont>
      <p:font typeface="Abhaya Libre Bold Italics" charset="1" panose="02000803000000000000"/>
      <p:regular r:id="rId20"/>
    </p:embeddedFont>
    <p:embeddedFont>
      <p:font typeface="Abhaya Libre Medium" charset="1" panose="02000603000000000000"/>
      <p:regular r:id="rId21"/>
    </p:embeddedFont>
    <p:embeddedFont>
      <p:font typeface="Abhaya Libre Medium Italics" charset="1" panose="02000603000000000000"/>
      <p:regular r:id="rId22"/>
    </p:embeddedFont>
    <p:embeddedFont>
      <p:font typeface="Abhaya Libre Semi-Bold" charset="1" panose="02000703000000000000"/>
      <p:regular r:id="rId23"/>
    </p:embeddedFont>
    <p:embeddedFont>
      <p:font typeface="Abhaya Libre Semi-Bold Italics" charset="1" panose="02000703000000000000"/>
      <p:regular r:id="rId24"/>
    </p:embeddedFont>
    <p:embeddedFont>
      <p:font typeface="Abhaya Libre Ultra-Bold" charset="1" panose="02000803000000000000"/>
      <p:regular r:id="rId25"/>
    </p:embeddedFont>
    <p:embeddedFont>
      <p:font typeface="Abhaya Libre Ultra-Bold Italics" charset="1" panose="02000803000000000000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slides/slide1.xml" Type="http://schemas.openxmlformats.org/officeDocument/2006/relationships/slide"/><Relationship Id="rId28" Target="slides/slide2.xml" Type="http://schemas.openxmlformats.org/officeDocument/2006/relationships/slide"/><Relationship Id="rId29" Target="slides/slide3.xml" Type="http://schemas.openxmlformats.org/officeDocument/2006/relationships/slide"/><Relationship Id="rId3" Target="viewProps.xml" Type="http://schemas.openxmlformats.org/officeDocument/2006/relationships/viewProps"/><Relationship Id="rId30" Target="slides/slide4.xml" Type="http://schemas.openxmlformats.org/officeDocument/2006/relationships/slide"/><Relationship Id="rId31" Target="slides/slide5.xml" Type="http://schemas.openxmlformats.org/officeDocument/2006/relationships/slide"/><Relationship Id="rId32" Target="slides/slide6.xml" Type="http://schemas.openxmlformats.org/officeDocument/2006/relationships/slide"/><Relationship Id="rId33" Target="slides/slide7.xml" Type="http://schemas.openxmlformats.org/officeDocument/2006/relationships/slide"/><Relationship Id="rId34" Target="slides/slide8.xml" Type="http://schemas.openxmlformats.org/officeDocument/2006/relationships/slide"/><Relationship Id="rId35" Target="slides/slide9.xml" Type="http://schemas.openxmlformats.org/officeDocument/2006/relationships/slide"/><Relationship Id="rId36" Target="slides/slide10.xml" Type="http://schemas.openxmlformats.org/officeDocument/2006/relationships/slide"/><Relationship Id="rId37" Target="slides/slide11.xml" Type="http://schemas.openxmlformats.org/officeDocument/2006/relationships/slide"/><Relationship Id="rId38" Target="slides/slide12.xml" Type="http://schemas.openxmlformats.org/officeDocument/2006/relationships/slide"/><Relationship Id="rId39" Target="slides/slide13.xml" Type="http://schemas.openxmlformats.org/officeDocument/2006/relationships/slide"/><Relationship Id="rId4" Target="theme/theme1.xml" Type="http://schemas.openxmlformats.org/officeDocument/2006/relationships/theme"/><Relationship Id="rId40" Target="slides/slide14.xml" Type="http://schemas.openxmlformats.org/officeDocument/2006/relationships/slide"/><Relationship Id="rId41" Target="slides/slide15.xml" Type="http://schemas.openxmlformats.org/officeDocument/2006/relationships/slide"/><Relationship Id="rId42" Target="slides/slide16.xml" Type="http://schemas.openxmlformats.org/officeDocument/2006/relationships/slide"/><Relationship Id="rId43" Target="slides/slide17.xml" Type="http://schemas.openxmlformats.org/officeDocument/2006/relationships/slide"/><Relationship Id="rId44" Target="slides/slide18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9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0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1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2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3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1071" y="0"/>
            <a:ext cx="4239083" cy="10287000"/>
            <a:chOff x="0" y="0"/>
            <a:chExt cx="5652111" cy="13716000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2826056" y="0"/>
              <a:ext cx="2826056" cy="13716000"/>
              <a:chOff x="0" y="0"/>
              <a:chExt cx="558233" cy="2709333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558233" cy="2709333"/>
              </a:xfrm>
              <a:custGeom>
                <a:avLst/>
                <a:gdLst/>
                <a:ahLst/>
                <a:cxnLst/>
                <a:rect r="r" b="b" t="t" l="l"/>
                <a:pathLst>
                  <a:path h="2709333" w="558233">
                    <a:moveTo>
                      <a:pt x="0" y="0"/>
                    </a:moveTo>
                    <a:lnTo>
                      <a:pt x="558233" y="0"/>
                    </a:lnTo>
                    <a:lnTo>
                      <a:pt x="558233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E9E0D9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47625"/>
                <a:ext cx="558233" cy="275695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1413028" y="0"/>
              <a:ext cx="2826056" cy="13716000"/>
              <a:chOff x="0" y="0"/>
              <a:chExt cx="558233" cy="2709333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558233" cy="2709333"/>
              </a:xfrm>
              <a:custGeom>
                <a:avLst/>
                <a:gdLst/>
                <a:ahLst/>
                <a:cxnLst/>
                <a:rect r="r" b="b" t="t" l="l"/>
                <a:pathLst>
                  <a:path h="2709333" w="558233">
                    <a:moveTo>
                      <a:pt x="0" y="0"/>
                    </a:moveTo>
                    <a:lnTo>
                      <a:pt x="558233" y="0"/>
                    </a:lnTo>
                    <a:lnTo>
                      <a:pt x="558233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9FC3D0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47625"/>
                <a:ext cx="558233" cy="275695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0">
              <a:off x="0" y="0"/>
              <a:ext cx="2826056" cy="13716000"/>
              <a:chOff x="0" y="0"/>
              <a:chExt cx="558233" cy="2709333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558233" cy="2709333"/>
              </a:xfrm>
              <a:custGeom>
                <a:avLst/>
                <a:gdLst/>
                <a:ahLst/>
                <a:cxnLst/>
                <a:rect r="r" b="b" t="t" l="l"/>
                <a:pathLst>
                  <a:path h="2709333" w="558233">
                    <a:moveTo>
                      <a:pt x="0" y="0"/>
                    </a:moveTo>
                    <a:lnTo>
                      <a:pt x="558233" y="0"/>
                    </a:lnTo>
                    <a:lnTo>
                      <a:pt x="558233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E9C7C6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47625"/>
                <a:ext cx="558233" cy="275695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sp>
        <p:nvSpPr>
          <p:cNvPr name="TextBox 12" id="12"/>
          <p:cNvSpPr txBox="true"/>
          <p:nvPr/>
        </p:nvSpPr>
        <p:spPr>
          <a:xfrm rot="0">
            <a:off x="4078101" y="2666534"/>
            <a:ext cx="14079987" cy="27790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678"/>
              </a:lnSpc>
            </a:pPr>
            <a:r>
              <a:rPr lang="en-US" sz="11008">
                <a:solidFill>
                  <a:srgbClr val="000000"/>
                </a:solidFill>
                <a:latin typeface="Alatsi"/>
              </a:rPr>
              <a:t>STUDENT SUCCESS: </a:t>
            </a:r>
          </a:p>
          <a:p>
            <a:pPr algn="ctr">
              <a:lnSpc>
                <a:spcPts val="10678"/>
              </a:lnSpc>
            </a:pPr>
            <a:r>
              <a:rPr lang="en-US" sz="11008">
                <a:solidFill>
                  <a:srgbClr val="000000"/>
                </a:solidFill>
                <a:latin typeface="Alatsi"/>
              </a:rPr>
              <a:t>WHAT MATTERS?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12646898" y="-210192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4"/>
                </a:lnTo>
                <a:lnTo>
                  <a:pt x="0" y="24777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3468700" y="6417088"/>
            <a:ext cx="14079987" cy="17745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89"/>
              </a:lnSpc>
            </a:pPr>
            <a:r>
              <a:rPr lang="en-US" sz="5135">
                <a:solidFill>
                  <a:srgbClr val="000000"/>
                </a:solidFill>
                <a:latin typeface="Alatsi Bold"/>
              </a:rPr>
              <a:t>Marco Cordero, Avery Fulton, </a:t>
            </a:r>
          </a:p>
          <a:p>
            <a:pPr algn="ctr">
              <a:lnSpc>
                <a:spcPts val="7189"/>
              </a:lnSpc>
            </a:pPr>
            <a:r>
              <a:rPr lang="en-US" sz="5135">
                <a:solidFill>
                  <a:srgbClr val="000000"/>
                </a:solidFill>
                <a:latin typeface="Alatsi Bold"/>
              </a:rPr>
              <a:t>Greyson Hall, Prue Whaley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067640" y="8725001"/>
            <a:ext cx="6882108" cy="5332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76"/>
              </a:lnSpc>
            </a:pPr>
            <a:r>
              <a:rPr lang="en-US" sz="3126">
                <a:solidFill>
                  <a:srgbClr val="000000"/>
                </a:solidFill>
                <a:latin typeface="Alatsi Bold"/>
              </a:rPr>
              <a:t>University of Colorado - Boulder | 2024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11118095" y="9258300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3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H="true" flipV="true">
            <a:off x="1085850" y="7289441"/>
            <a:ext cx="5403" cy="2997456"/>
          </a:xfrm>
          <a:prstGeom prst="line">
            <a:avLst/>
          </a:prstGeom>
          <a:ln cap="flat" w="114300">
            <a:solidFill>
              <a:srgbClr val="9FC3D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flipH="true" flipV="true">
            <a:off x="1090490" y="-104525"/>
            <a:ext cx="5403" cy="2997456"/>
          </a:xfrm>
          <a:prstGeom prst="line">
            <a:avLst/>
          </a:prstGeom>
          <a:ln cap="flat" w="114300">
            <a:solidFill>
              <a:srgbClr val="9FC3D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2935593" y="2208767"/>
            <a:ext cx="12416814" cy="8078233"/>
          </a:xfrm>
          <a:custGeom>
            <a:avLst/>
            <a:gdLst/>
            <a:ahLst/>
            <a:cxnLst/>
            <a:rect r="r" b="b" t="t" l="l"/>
            <a:pathLst>
              <a:path h="8078233" w="12416814">
                <a:moveTo>
                  <a:pt x="0" y="0"/>
                </a:moveTo>
                <a:lnTo>
                  <a:pt x="12416814" y="0"/>
                </a:lnTo>
                <a:lnTo>
                  <a:pt x="12416814" y="8078233"/>
                </a:lnTo>
                <a:lnTo>
                  <a:pt x="0" y="80782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804440" y="2895118"/>
            <a:ext cx="582906" cy="4496764"/>
            <a:chOff x="0" y="0"/>
            <a:chExt cx="777207" cy="5995685"/>
          </a:xfrm>
        </p:grpSpPr>
        <p:sp>
          <p:nvSpPr>
            <p:cNvPr name="TextBox 6" id="6"/>
            <p:cNvSpPr txBox="true"/>
            <p:nvPr/>
          </p:nvSpPr>
          <p:spPr>
            <a:xfrm rot="-5400000">
              <a:off x="-2822330" y="2793754"/>
              <a:ext cx="5995685" cy="4081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682"/>
                </a:lnSpc>
              </a:pPr>
              <a:r>
                <a:rPr lang="en-US" sz="1916">
                  <a:solidFill>
                    <a:srgbClr val="000000"/>
                  </a:solidFill>
                  <a:latin typeface="Alatsi Bold"/>
                </a:rPr>
                <a:t>University of Colorado - Boulder | 2024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-5400000">
              <a:off x="-1514271" y="2788716"/>
              <a:ext cx="4164702" cy="4182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000000"/>
                  </a:solidFill>
                  <a:latin typeface="Alatsi"/>
                </a:rPr>
                <a:t>Department of Applied Math</a:t>
              </a: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168240" y="402914"/>
            <a:ext cx="13951521" cy="11277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40"/>
              </a:lnSpc>
            </a:pPr>
            <a:r>
              <a:rPr lang="en-US" sz="6600">
                <a:solidFill>
                  <a:srgbClr val="000000"/>
                </a:solidFill>
                <a:latin typeface="Canva Sans"/>
              </a:rPr>
              <a:t>Feature Selection:</a:t>
            </a:r>
            <a:r>
              <a:rPr lang="en-US" sz="6600">
                <a:solidFill>
                  <a:srgbClr val="000000"/>
                </a:solidFill>
                <a:latin typeface="Canva Sans Bold"/>
              </a:rPr>
              <a:t> Random Forest</a:t>
            </a:r>
            <a:r>
              <a:rPr lang="en-US" sz="6600">
                <a:solidFill>
                  <a:srgbClr val="000000"/>
                </a:solidFill>
                <a:latin typeface="Canva Sans Bold"/>
              </a:rPr>
              <a:t> 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3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H="true" flipV="true">
            <a:off x="1085850" y="7289441"/>
            <a:ext cx="5403" cy="2997456"/>
          </a:xfrm>
          <a:prstGeom prst="line">
            <a:avLst/>
          </a:prstGeom>
          <a:ln cap="flat" w="114300">
            <a:solidFill>
              <a:srgbClr val="9FC3D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flipH="true" flipV="true">
            <a:off x="1090490" y="-104525"/>
            <a:ext cx="5403" cy="2997456"/>
          </a:xfrm>
          <a:prstGeom prst="line">
            <a:avLst/>
          </a:prstGeom>
          <a:ln cap="flat" w="114300">
            <a:solidFill>
              <a:srgbClr val="9FC3D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804440" y="2895118"/>
            <a:ext cx="582906" cy="4496764"/>
            <a:chOff x="0" y="0"/>
            <a:chExt cx="777207" cy="5995685"/>
          </a:xfrm>
        </p:grpSpPr>
        <p:sp>
          <p:nvSpPr>
            <p:cNvPr name="TextBox 5" id="5"/>
            <p:cNvSpPr txBox="true"/>
            <p:nvPr/>
          </p:nvSpPr>
          <p:spPr>
            <a:xfrm rot="-5400000">
              <a:off x="-2822330" y="2793754"/>
              <a:ext cx="5995685" cy="4081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682"/>
                </a:lnSpc>
              </a:pPr>
              <a:r>
                <a:rPr lang="en-US" sz="1916">
                  <a:solidFill>
                    <a:srgbClr val="000000"/>
                  </a:solidFill>
                  <a:latin typeface="Alatsi Bold"/>
                </a:rPr>
                <a:t>University of Colorado - Boulder | 2024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-5400000">
              <a:off x="-1514271" y="2788716"/>
              <a:ext cx="4164702" cy="4182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000000"/>
                  </a:solidFill>
                  <a:latin typeface="Alatsi"/>
                </a:rPr>
                <a:t>Department of Applied Math</a:t>
              </a: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3538500" y="402914"/>
            <a:ext cx="11210999" cy="11277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40"/>
              </a:lnSpc>
            </a:pPr>
            <a:r>
              <a:rPr lang="en-US" sz="6600">
                <a:solidFill>
                  <a:srgbClr val="000000"/>
                </a:solidFill>
                <a:latin typeface="Canva Sans Bold"/>
              </a:rPr>
              <a:t>Predictive Linear Modeling</a:t>
            </a:r>
            <a:r>
              <a:rPr lang="en-US" sz="6600">
                <a:solidFill>
                  <a:srgbClr val="000000"/>
                </a:solidFill>
                <a:latin typeface="Canva Sans Bold"/>
              </a:rPr>
              <a:t> 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745280" y="4679448"/>
            <a:ext cx="15514020" cy="463105"/>
          </a:xfrm>
          <a:custGeom>
            <a:avLst/>
            <a:gdLst/>
            <a:ahLst/>
            <a:cxnLst/>
            <a:rect r="r" b="b" t="t" l="l"/>
            <a:pathLst>
              <a:path h="463105" w="15514020">
                <a:moveTo>
                  <a:pt x="0" y="0"/>
                </a:moveTo>
                <a:lnTo>
                  <a:pt x="15514020" y="0"/>
                </a:lnTo>
                <a:lnTo>
                  <a:pt x="15514020" y="463105"/>
                </a:lnTo>
                <a:lnTo>
                  <a:pt x="0" y="4631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745280" y="5153050"/>
            <a:ext cx="15513664" cy="454502"/>
          </a:xfrm>
          <a:custGeom>
            <a:avLst/>
            <a:gdLst/>
            <a:ahLst/>
            <a:cxnLst/>
            <a:rect r="r" b="b" t="t" l="l"/>
            <a:pathLst>
              <a:path h="454502" w="15513664">
                <a:moveTo>
                  <a:pt x="0" y="0"/>
                </a:moveTo>
                <a:lnTo>
                  <a:pt x="15513665" y="0"/>
                </a:lnTo>
                <a:lnTo>
                  <a:pt x="15513665" y="454502"/>
                </a:lnTo>
                <a:lnTo>
                  <a:pt x="0" y="4545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3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236347" y="866775"/>
            <a:ext cx="15815306" cy="1450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899"/>
              </a:lnSpc>
            </a:pPr>
            <a:r>
              <a:rPr lang="en-US" sz="8499">
                <a:solidFill>
                  <a:srgbClr val="000000"/>
                </a:solidFill>
                <a:latin typeface="Alatsi Bold"/>
              </a:rPr>
              <a:t>ANALYSIS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4982801" y="5143500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 flipH="true" flipV="true">
            <a:off x="1085850" y="7289441"/>
            <a:ext cx="5403" cy="2997456"/>
          </a:xfrm>
          <a:prstGeom prst="line">
            <a:avLst/>
          </a:prstGeom>
          <a:ln cap="flat" w="114300">
            <a:solidFill>
              <a:srgbClr val="9FC3D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 flipH="true" flipV="true">
            <a:off x="1090490" y="-104525"/>
            <a:ext cx="5403" cy="2997456"/>
          </a:xfrm>
          <a:prstGeom prst="line">
            <a:avLst/>
          </a:prstGeom>
          <a:ln cap="flat" w="114300">
            <a:solidFill>
              <a:srgbClr val="9FC3D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804440" y="2895118"/>
            <a:ext cx="582906" cy="4496764"/>
            <a:chOff x="0" y="0"/>
            <a:chExt cx="777207" cy="5995685"/>
          </a:xfrm>
        </p:grpSpPr>
        <p:sp>
          <p:nvSpPr>
            <p:cNvPr name="TextBox 7" id="7"/>
            <p:cNvSpPr txBox="true"/>
            <p:nvPr/>
          </p:nvSpPr>
          <p:spPr>
            <a:xfrm rot="-5400000">
              <a:off x="-2822330" y="2793754"/>
              <a:ext cx="5995685" cy="4081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682"/>
                </a:lnSpc>
              </a:pPr>
              <a:r>
                <a:rPr lang="en-US" sz="1916">
                  <a:solidFill>
                    <a:srgbClr val="000000"/>
                  </a:solidFill>
                  <a:latin typeface="Alatsi"/>
                </a:rPr>
                <a:t>University of Colorado - Boulder | 2024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-5400000">
              <a:off x="-1439144" y="2788716"/>
              <a:ext cx="4014449" cy="4182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000000"/>
                  </a:solidFill>
                  <a:latin typeface="Alatsi"/>
                </a:rPr>
                <a:t>Department of Applied Math</a:t>
              </a: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791340" y="3253491"/>
            <a:ext cx="14705320" cy="36942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852"/>
              </a:lnSpc>
            </a:pPr>
            <a:r>
              <a:rPr lang="en-US" sz="4180">
                <a:solidFill>
                  <a:srgbClr val="000000"/>
                </a:solidFill>
                <a:latin typeface="Alatsi Bold"/>
              </a:rPr>
              <a:t>In all cases except pre-COVID transfer students, the most predictive factors for student success are the same:</a:t>
            </a:r>
          </a:p>
          <a:p>
            <a:pPr algn="just" marL="902546" indent="-451273" lvl="1">
              <a:lnSpc>
                <a:spcPts val="5852"/>
              </a:lnSpc>
              <a:buFont typeface="Arial"/>
              <a:buChar char="•"/>
            </a:pPr>
            <a:r>
              <a:rPr lang="en-US" sz="4180">
                <a:solidFill>
                  <a:srgbClr val="000000"/>
                </a:solidFill>
                <a:latin typeface="Alatsi Bold"/>
              </a:rPr>
              <a:t>First_EN_Major</a:t>
            </a:r>
          </a:p>
          <a:p>
            <a:pPr algn="just" marL="902546" indent="-451273" lvl="1">
              <a:lnSpc>
                <a:spcPts val="5852"/>
              </a:lnSpc>
              <a:buFont typeface="Arial"/>
              <a:buChar char="•"/>
            </a:pPr>
            <a:r>
              <a:rPr lang="en-US" sz="4180">
                <a:solidFill>
                  <a:srgbClr val="000000"/>
                </a:solidFill>
                <a:latin typeface="Alatsi Bold"/>
              </a:rPr>
              <a:t>TransferHrs</a:t>
            </a:r>
          </a:p>
          <a:p>
            <a:pPr algn="just" marL="902546" indent="-451273" lvl="1">
              <a:lnSpc>
                <a:spcPts val="5852"/>
              </a:lnSpc>
              <a:buFont typeface="Arial"/>
              <a:buChar char="•"/>
            </a:pPr>
            <a:r>
              <a:rPr lang="en-US" sz="4180">
                <a:solidFill>
                  <a:srgbClr val="000000"/>
                </a:solidFill>
                <a:latin typeface="Alatsi Bold"/>
              </a:rPr>
              <a:t>cc_hsgpa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3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236347" y="866775"/>
            <a:ext cx="15815306" cy="1450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899"/>
              </a:lnSpc>
            </a:pPr>
            <a:r>
              <a:rPr lang="en-US" sz="8499">
                <a:solidFill>
                  <a:srgbClr val="000000"/>
                </a:solidFill>
                <a:latin typeface="Alatsi Bold"/>
              </a:rPr>
              <a:t>ANALYSIS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4982801" y="5143500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931450" y="2892931"/>
            <a:ext cx="10425100" cy="6069600"/>
          </a:xfrm>
          <a:custGeom>
            <a:avLst/>
            <a:gdLst/>
            <a:ahLst/>
            <a:cxnLst/>
            <a:rect r="r" b="b" t="t" l="l"/>
            <a:pathLst>
              <a:path h="6069600" w="10425100">
                <a:moveTo>
                  <a:pt x="0" y="0"/>
                </a:moveTo>
                <a:lnTo>
                  <a:pt x="10425100" y="0"/>
                </a:lnTo>
                <a:lnTo>
                  <a:pt x="10425100" y="6069600"/>
                </a:lnTo>
                <a:lnTo>
                  <a:pt x="0" y="606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AutoShape 5" id="5"/>
          <p:cNvSpPr/>
          <p:nvPr/>
        </p:nvSpPr>
        <p:spPr>
          <a:xfrm flipH="true" flipV="true">
            <a:off x="1085850" y="7289441"/>
            <a:ext cx="5403" cy="2997456"/>
          </a:xfrm>
          <a:prstGeom prst="line">
            <a:avLst/>
          </a:prstGeom>
          <a:ln cap="flat" w="114300">
            <a:solidFill>
              <a:srgbClr val="9FC3D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 flipH="true" flipV="true">
            <a:off x="1090490" y="-104525"/>
            <a:ext cx="5403" cy="2997456"/>
          </a:xfrm>
          <a:prstGeom prst="line">
            <a:avLst/>
          </a:prstGeom>
          <a:ln cap="flat" w="114300">
            <a:solidFill>
              <a:srgbClr val="9FC3D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7" id="7"/>
          <p:cNvGrpSpPr/>
          <p:nvPr/>
        </p:nvGrpSpPr>
        <p:grpSpPr>
          <a:xfrm rot="0">
            <a:off x="804440" y="2895118"/>
            <a:ext cx="582906" cy="4496764"/>
            <a:chOff x="0" y="0"/>
            <a:chExt cx="777207" cy="5995685"/>
          </a:xfrm>
        </p:grpSpPr>
        <p:sp>
          <p:nvSpPr>
            <p:cNvPr name="TextBox 8" id="8"/>
            <p:cNvSpPr txBox="true"/>
            <p:nvPr/>
          </p:nvSpPr>
          <p:spPr>
            <a:xfrm rot="-5400000">
              <a:off x="-2822330" y="2793754"/>
              <a:ext cx="5995685" cy="4081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682"/>
                </a:lnSpc>
              </a:pPr>
              <a:r>
                <a:rPr lang="en-US" sz="1916">
                  <a:solidFill>
                    <a:srgbClr val="000000"/>
                  </a:solidFill>
                  <a:latin typeface="Alatsi"/>
                </a:rPr>
                <a:t>University of Colorado - Boulder | 2024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-5400000">
              <a:off x="-1439144" y="2788716"/>
              <a:ext cx="4014449" cy="4182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000000"/>
                  </a:solidFill>
                  <a:latin typeface="Alatsi"/>
                </a:rPr>
                <a:t>Department of Applied Math</a:t>
              </a:r>
            </a:p>
          </p:txBody>
        </p:sp>
      </p:grp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3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236347" y="866775"/>
            <a:ext cx="15815306" cy="1450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899"/>
              </a:lnSpc>
            </a:pPr>
            <a:r>
              <a:rPr lang="en-US" sz="8499">
                <a:solidFill>
                  <a:srgbClr val="000000"/>
                </a:solidFill>
                <a:latin typeface="Alatsi Bold"/>
              </a:rPr>
              <a:t>ANALYSIS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-1145203" y="-402279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982801" y="5143500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481486" y="2892931"/>
            <a:ext cx="11325027" cy="6069600"/>
          </a:xfrm>
          <a:custGeom>
            <a:avLst/>
            <a:gdLst/>
            <a:ahLst/>
            <a:cxnLst/>
            <a:rect r="r" b="b" t="t" l="l"/>
            <a:pathLst>
              <a:path h="6069600" w="11325027">
                <a:moveTo>
                  <a:pt x="0" y="0"/>
                </a:moveTo>
                <a:lnTo>
                  <a:pt x="11325028" y="0"/>
                </a:lnTo>
                <a:lnTo>
                  <a:pt x="11325028" y="6069600"/>
                </a:lnTo>
                <a:lnTo>
                  <a:pt x="0" y="606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599" t="-780" r="0" b="-780"/>
            </a:stretch>
          </a:blipFill>
        </p:spPr>
      </p:sp>
      <p:sp>
        <p:nvSpPr>
          <p:cNvPr name="AutoShape 6" id="6"/>
          <p:cNvSpPr/>
          <p:nvPr/>
        </p:nvSpPr>
        <p:spPr>
          <a:xfrm flipH="true" flipV="true">
            <a:off x="1085850" y="7289441"/>
            <a:ext cx="5403" cy="2997456"/>
          </a:xfrm>
          <a:prstGeom prst="line">
            <a:avLst/>
          </a:prstGeom>
          <a:ln cap="flat" w="114300">
            <a:solidFill>
              <a:srgbClr val="9FC3D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 flipH="true" flipV="true">
            <a:off x="1090490" y="-104525"/>
            <a:ext cx="5403" cy="2997456"/>
          </a:xfrm>
          <a:prstGeom prst="line">
            <a:avLst/>
          </a:prstGeom>
          <a:ln cap="flat" w="114300">
            <a:solidFill>
              <a:srgbClr val="9FC3D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8" id="8"/>
          <p:cNvGrpSpPr/>
          <p:nvPr/>
        </p:nvGrpSpPr>
        <p:grpSpPr>
          <a:xfrm rot="0">
            <a:off x="804440" y="2895118"/>
            <a:ext cx="582906" cy="4496764"/>
            <a:chOff x="0" y="0"/>
            <a:chExt cx="777207" cy="5995685"/>
          </a:xfrm>
        </p:grpSpPr>
        <p:sp>
          <p:nvSpPr>
            <p:cNvPr name="TextBox 9" id="9"/>
            <p:cNvSpPr txBox="true"/>
            <p:nvPr/>
          </p:nvSpPr>
          <p:spPr>
            <a:xfrm rot="-5400000">
              <a:off x="-2822330" y="2793754"/>
              <a:ext cx="5995685" cy="4081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682"/>
                </a:lnSpc>
              </a:pPr>
              <a:r>
                <a:rPr lang="en-US" sz="1916">
                  <a:solidFill>
                    <a:srgbClr val="000000"/>
                  </a:solidFill>
                  <a:latin typeface="Alatsi"/>
                </a:rPr>
                <a:t>University of Colorado - Boulder | 2024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-5400000">
              <a:off x="-1428411" y="2788716"/>
              <a:ext cx="3992984" cy="4182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000000"/>
                  </a:solidFill>
                  <a:latin typeface="Alatsi"/>
                </a:rPr>
                <a:t>Department of Applied Math</a:t>
              </a:r>
            </a:p>
          </p:txBody>
        </p:sp>
      </p:grp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3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236347" y="866775"/>
            <a:ext cx="15815306" cy="1450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899"/>
              </a:lnSpc>
            </a:pPr>
            <a:r>
              <a:rPr lang="en-US" sz="8499">
                <a:solidFill>
                  <a:srgbClr val="000000"/>
                </a:solidFill>
                <a:latin typeface="Alatsi Bold"/>
              </a:rPr>
              <a:t>ANALYSIS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-1145203" y="-402279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982801" y="5143500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384895" y="2892931"/>
            <a:ext cx="11518210" cy="6069600"/>
          </a:xfrm>
          <a:custGeom>
            <a:avLst/>
            <a:gdLst/>
            <a:ahLst/>
            <a:cxnLst/>
            <a:rect r="r" b="b" t="t" l="l"/>
            <a:pathLst>
              <a:path h="6069600" w="11518210">
                <a:moveTo>
                  <a:pt x="0" y="0"/>
                </a:moveTo>
                <a:lnTo>
                  <a:pt x="11518210" y="0"/>
                </a:lnTo>
                <a:lnTo>
                  <a:pt x="11518210" y="6069600"/>
                </a:lnTo>
                <a:lnTo>
                  <a:pt x="0" y="606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883" r="0" b="-883"/>
            </a:stretch>
          </a:blipFill>
        </p:spPr>
      </p:sp>
      <p:sp>
        <p:nvSpPr>
          <p:cNvPr name="AutoShape 6" id="6"/>
          <p:cNvSpPr/>
          <p:nvPr/>
        </p:nvSpPr>
        <p:spPr>
          <a:xfrm flipH="true" flipV="true">
            <a:off x="1085850" y="7289441"/>
            <a:ext cx="5403" cy="2997456"/>
          </a:xfrm>
          <a:prstGeom prst="line">
            <a:avLst/>
          </a:prstGeom>
          <a:ln cap="flat" w="114300">
            <a:solidFill>
              <a:srgbClr val="9FC3D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 flipH="true" flipV="true">
            <a:off x="1090490" y="-104525"/>
            <a:ext cx="5403" cy="2997456"/>
          </a:xfrm>
          <a:prstGeom prst="line">
            <a:avLst/>
          </a:prstGeom>
          <a:ln cap="flat" w="114300">
            <a:solidFill>
              <a:srgbClr val="9FC3D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8" id="8"/>
          <p:cNvGrpSpPr/>
          <p:nvPr/>
        </p:nvGrpSpPr>
        <p:grpSpPr>
          <a:xfrm rot="0">
            <a:off x="798102" y="2895118"/>
            <a:ext cx="582906" cy="4496764"/>
            <a:chOff x="0" y="0"/>
            <a:chExt cx="777207" cy="5995685"/>
          </a:xfrm>
        </p:grpSpPr>
        <p:sp>
          <p:nvSpPr>
            <p:cNvPr name="TextBox 9" id="9"/>
            <p:cNvSpPr txBox="true"/>
            <p:nvPr/>
          </p:nvSpPr>
          <p:spPr>
            <a:xfrm rot="-5400000">
              <a:off x="-2822330" y="2793754"/>
              <a:ext cx="5995685" cy="4081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682"/>
                </a:lnSpc>
              </a:pPr>
              <a:r>
                <a:rPr lang="en-US" sz="1916">
                  <a:solidFill>
                    <a:srgbClr val="000000"/>
                  </a:solidFill>
                  <a:latin typeface="Alatsi Bold"/>
                </a:rPr>
                <a:t>University of Colorado - Boulder | 2024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-5400000">
              <a:off x="-1417679" y="2788716"/>
              <a:ext cx="3971519" cy="4182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000000"/>
                  </a:solidFill>
                  <a:latin typeface="Alatsi"/>
                </a:rPr>
                <a:t>Department of Applied Math</a:t>
              </a:r>
            </a:p>
          </p:txBody>
        </p:sp>
      </p:grp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3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236347" y="866775"/>
            <a:ext cx="15815306" cy="1450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899"/>
              </a:lnSpc>
            </a:pPr>
            <a:r>
              <a:rPr lang="en-US" sz="8499">
                <a:solidFill>
                  <a:srgbClr val="000000"/>
                </a:solidFill>
                <a:latin typeface="Alatsi Bold"/>
              </a:rPr>
              <a:t>ANALYSIS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-1145203" y="-402279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982801" y="5143500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247260" y="2895118"/>
            <a:ext cx="11793481" cy="6069600"/>
          </a:xfrm>
          <a:custGeom>
            <a:avLst/>
            <a:gdLst/>
            <a:ahLst/>
            <a:cxnLst/>
            <a:rect r="r" b="b" t="t" l="l"/>
            <a:pathLst>
              <a:path h="6069600" w="11793481">
                <a:moveTo>
                  <a:pt x="0" y="0"/>
                </a:moveTo>
                <a:lnTo>
                  <a:pt x="11793480" y="0"/>
                </a:lnTo>
                <a:lnTo>
                  <a:pt x="11793480" y="6069600"/>
                </a:lnTo>
                <a:lnTo>
                  <a:pt x="0" y="606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022" t="-576" r="0" b="-576"/>
            </a:stretch>
          </a:blipFill>
        </p:spPr>
      </p:sp>
      <p:sp>
        <p:nvSpPr>
          <p:cNvPr name="AutoShape 6" id="6"/>
          <p:cNvSpPr/>
          <p:nvPr/>
        </p:nvSpPr>
        <p:spPr>
          <a:xfrm flipH="true" flipV="true">
            <a:off x="1085850" y="7289441"/>
            <a:ext cx="5403" cy="2997456"/>
          </a:xfrm>
          <a:prstGeom prst="line">
            <a:avLst/>
          </a:prstGeom>
          <a:ln cap="flat" w="114300">
            <a:solidFill>
              <a:srgbClr val="9FC3D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 flipH="true" flipV="true">
            <a:off x="1090490" y="-104525"/>
            <a:ext cx="5403" cy="2997456"/>
          </a:xfrm>
          <a:prstGeom prst="line">
            <a:avLst/>
          </a:prstGeom>
          <a:ln cap="flat" w="114300">
            <a:solidFill>
              <a:srgbClr val="9FC3D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8" id="8"/>
          <p:cNvGrpSpPr/>
          <p:nvPr/>
        </p:nvGrpSpPr>
        <p:grpSpPr>
          <a:xfrm rot="0">
            <a:off x="798102" y="2895118"/>
            <a:ext cx="582906" cy="4496764"/>
            <a:chOff x="0" y="0"/>
            <a:chExt cx="777207" cy="5995685"/>
          </a:xfrm>
        </p:grpSpPr>
        <p:sp>
          <p:nvSpPr>
            <p:cNvPr name="TextBox 9" id="9"/>
            <p:cNvSpPr txBox="true"/>
            <p:nvPr/>
          </p:nvSpPr>
          <p:spPr>
            <a:xfrm rot="-5400000">
              <a:off x="-2822330" y="2793754"/>
              <a:ext cx="5995685" cy="4081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682"/>
                </a:lnSpc>
              </a:pPr>
              <a:r>
                <a:rPr lang="en-US" sz="1916">
                  <a:solidFill>
                    <a:srgbClr val="000000"/>
                  </a:solidFill>
                  <a:latin typeface="Alatsi"/>
                </a:rPr>
                <a:t>University of Colorado - Boulder | 2024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-5400000">
              <a:off x="-1409929" y="2788716"/>
              <a:ext cx="3956020" cy="4182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000000"/>
                  </a:solidFill>
                  <a:latin typeface="Alatsi"/>
                </a:rPr>
                <a:t>Department of Applied Math</a:t>
              </a:r>
            </a:p>
          </p:txBody>
        </p:sp>
      </p:grp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3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679044" y="866775"/>
            <a:ext cx="10929913" cy="1450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899"/>
              </a:lnSpc>
            </a:pPr>
            <a:r>
              <a:rPr lang="en-US" sz="8499">
                <a:solidFill>
                  <a:srgbClr val="000000"/>
                </a:solidFill>
                <a:latin typeface="Alatsi Bold"/>
              </a:rPr>
              <a:t>CONCLUSION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-3009325" y="-402279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>
            <a:off x="-260599" y="9061267"/>
            <a:ext cx="7105264" cy="19050"/>
          </a:xfrm>
          <a:prstGeom prst="line">
            <a:avLst/>
          </a:prstGeom>
          <a:ln cap="flat" w="114300">
            <a:solidFill>
              <a:srgbClr val="9FC3D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>
            <a:off x="11430169" y="9061267"/>
            <a:ext cx="7105264" cy="19050"/>
          </a:xfrm>
          <a:prstGeom prst="line">
            <a:avLst/>
          </a:prstGeom>
          <a:ln cap="flat" w="114300">
            <a:solidFill>
              <a:srgbClr val="9FC3D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" id="6"/>
          <p:cNvSpPr txBox="true"/>
          <p:nvPr/>
        </p:nvSpPr>
        <p:spPr>
          <a:xfrm rot="0">
            <a:off x="6895618" y="8889999"/>
            <a:ext cx="4496764" cy="3425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22"/>
              </a:lnSpc>
            </a:pPr>
            <a:r>
              <a:rPr lang="en-US" sz="2016">
                <a:solidFill>
                  <a:srgbClr val="000000"/>
                </a:solidFill>
                <a:latin typeface="Alatsi Bold"/>
              </a:rPr>
              <a:t>University of Colorado - Boulder | 2024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664053" y="9220200"/>
            <a:ext cx="2959894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Alatsi"/>
              </a:rPr>
              <a:t>Department of Applied Math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2697021"/>
            <a:ext cx="9624715" cy="4762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971550" indent="-485775" lvl="1">
              <a:lnSpc>
                <a:spcPts val="6299"/>
              </a:lnSpc>
              <a:buFont typeface="Arial"/>
              <a:buChar char="•"/>
            </a:pPr>
            <a:r>
              <a:rPr lang="en-US" sz="4500">
                <a:solidFill>
                  <a:srgbClr val="000000"/>
                </a:solidFill>
                <a:latin typeface="Alatsi"/>
              </a:rPr>
              <a:t>Similar Results for Each Cohort</a:t>
            </a:r>
          </a:p>
          <a:p>
            <a:pPr>
              <a:lnSpc>
                <a:spcPts val="6299"/>
              </a:lnSpc>
            </a:pPr>
          </a:p>
          <a:p>
            <a:pPr marL="971550" indent="-485775" lvl="1">
              <a:lnSpc>
                <a:spcPts val="6299"/>
              </a:lnSpc>
              <a:buFont typeface="Arial"/>
              <a:buChar char="•"/>
            </a:pPr>
            <a:r>
              <a:rPr lang="en-US" sz="4500">
                <a:solidFill>
                  <a:srgbClr val="000000"/>
                </a:solidFill>
                <a:latin typeface="Alatsi"/>
              </a:rPr>
              <a:t>Inconsistent Policies/Dataset</a:t>
            </a:r>
          </a:p>
          <a:p>
            <a:pPr>
              <a:lnSpc>
                <a:spcPts val="6299"/>
              </a:lnSpc>
            </a:pPr>
          </a:p>
          <a:p>
            <a:pPr marL="971550" indent="-485775" lvl="1">
              <a:lnSpc>
                <a:spcPts val="6299"/>
              </a:lnSpc>
              <a:buFont typeface="Arial"/>
              <a:buChar char="•"/>
            </a:pPr>
            <a:r>
              <a:rPr lang="en-US" sz="4500">
                <a:solidFill>
                  <a:srgbClr val="000000"/>
                </a:solidFill>
                <a:latin typeface="Alatsi"/>
              </a:rPr>
              <a:t>Supports previous results/research</a:t>
            </a:r>
          </a:p>
          <a:p>
            <a:pPr>
              <a:lnSpc>
                <a:spcPts val="6299"/>
              </a:lnSpc>
            </a:pP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3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554977" y="3748035"/>
            <a:ext cx="11627497" cy="25147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573"/>
              </a:lnSpc>
            </a:pPr>
            <a:r>
              <a:rPr lang="en-US" sz="14695">
                <a:solidFill>
                  <a:srgbClr val="000000"/>
                </a:solidFill>
                <a:latin typeface="Alatsi Bold"/>
              </a:rPr>
              <a:t>QUESTIONS?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-31071" y="0"/>
            <a:ext cx="4239083" cy="10287000"/>
            <a:chOff x="0" y="0"/>
            <a:chExt cx="5652111" cy="13716000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2826056" y="0"/>
              <a:ext cx="2826056" cy="13716000"/>
              <a:chOff x="0" y="0"/>
              <a:chExt cx="558233" cy="2709333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558233" cy="2709333"/>
              </a:xfrm>
              <a:custGeom>
                <a:avLst/>
                <a:gdLst/>
                <a:ahLst/>
                <a:cxnLst/>
                <a:rect r="r" b="b" t="t" l="l"/>
                <a:pathLst>
                  <a:path h="2709333" w="558233">
                    <a:moveTo>
                      <a:pt x="0" y="0"/>
                    </a:moveTo>
                    <a:lnTo>
                      <a:pt x="558233" y="0"/>
                    </a:lnTo>
                    <a:lnTo>
                      <a:pt x="558233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E9E0D9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47625"/>
                <a:ext cx="558233" cy="275695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7" id="7"/>
            <p:cNvGrpSpPr/>
            <p:nvPr/>
          </p:nvGrpSpPr>
          <p:grpSpPr>
            <a:xfrm rot="0">
              <a:off x="1413028" y="0"/>
              <a:ext cx="2826056" cy="13716000"/>
              <a:chOff x="0" y="0"/>
              <a:chExt cx="558233" cy="2709333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558233" cy="2709333"/>
              </a:xfrm>
              <a:custGeom>
                <a:avLst/>
                <a:gdLst/>
                <a:ahLst/>
                <a:cxnLst/>
                <a:rect r="r" b="b" t="t" l="l"/>
                <a:pathLst>
                  <a:path h="2709333" w="558233">
                    <a:moveTo>
                      <a:pt x="0" y="0"/>
                    </a:moveTo>
                    <a:lnTo>
                      <a:pt x="558233" y="0"/>
                    </a:lnTo>
                    <a:lnTo>
                      <a:pt x="558233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9FC3D0"/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47625"/>
                <a:ext cx="558233" cy="275695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0" id="10"/>
            <p:cNvGrpSpPr/>
            <p:nvPr/>
          </p:nvGrpSpPr>
          <p:grpSpPr>
            <a:xfrm rot="0">
              <a:off x="0" y="0"/>
              <a:ext cx="2826056" cy="13716000"/>
              <a:chOff x="0" y="0"/>
              <a:chExt cx="558233" cy="2709333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558233" cy="2709333"/>
              </a:xfrm>
              <a:custGeom>
                <a:avLst/>
                <a:gdLst/>
                <a:ahLst/>
                <a:cxnLst/>
                <a:rect r="r" b="b" t="t" l="l"/>
                <a:pathLst>
                  <a:path h="2709333" w="558233">
                    <a:moveTo>
                      <a:pt x="0" y="0"/>
                    </a:moveTo>
                    <a:lnTo>
                      <a:pt x="558233" y="0"/>
                    </a:lnTo>
                    <a:lnTo>
                      <a:pt x="558233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E9C7C6"/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-47625"/>
                <a:ext cx="558233" cy="275695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sp>
        <p:nvSpPr>
          <p:cNvPr name="Freeform 13" id="13"/>
          <p:cNvSpPr/>
          <p:nvPr/>
        </p:nvSpPr>
        <p:spPr>
          <a:xfrm flipH="false" flipV="false" rot="0">
            <a:off x="12412831" y="8026211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1413653" y="-573693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4"/>
                </a:lnTo>
                <a:lnTo>
                  <a:pt x="0" y="24777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5" id="15"/>
          <p:cNvSpPr/>
          <p:nvPr/>
        </p:nvSpPr>
        <p:spPr>
          <a:xfrm>
            <a:off x="-260599" y="9061267"/>
            <a:ext cx="7105264" cy="19050"/>
          </a:xfrm>
          <a:prstGeom prst="line">
            <a:avLst/>
          </a:prstGeom>
          <a:ln cap="flat" w="114300">
            <a:solidFill>
              <a:srgbClr val="9FC3D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6" id="16"/>
          <p:cNvSpPr/>
          <p:nvPr/>
        </p:nvSpPr>
        <p:spPr>
          <a:xfrm>
            <a:off x="11430169" y="9061267"/>
            <a:ext cx="7105264" cy="19050"/>
          </a:xfrm>
          <a:prstGeom prst="line">
            <a:avLst/>
          </a:prstGeom>
          <a:ln cap="flat" w="114300">
            <a:solidFill>
              <a:srgbClr val="9FC3D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7" id="17"/>
          <p:cNvSpPr txBox="true"/>
          <p:nvPr/>
        </p:nvSpPr>
        <p:spPr>
          <a:xfrm rot="0">
            <a:off x="6927671" y="1846941"/>
            <a:ext cx="6882108" cy="5300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81"/>
              </a:lnSpc>
            </a:pPr>
            <a:r>
              <a:rPr lang="en-US" sz="3129">
                <a:solidFill>
                  <a:srgbClr val="000000"/>
                </a:solidFill>
                <a:latin typeface="Alatsi Bold"/>
              </a:rPr>
              <a:t>University of Colorado - Boulder | 2024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8103487" y="2361825"/>
            <a:ext cx="4530477" cy="488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71"/>
              </a:lnSpc>
              <a:spcBef>
                <a:spcPct val="0"/>
              </a:spcBef>
            </a:pPr>
            <a:r>
              <a:rPr lang="en-US" sz="2907">
                <a:solidFill>
                  <a:srgbClr val="000000"/>
                </a:solidFill>
                <a:latin typeface="Alatsi"/>
              </a:rPr>
              <a:t>Department of Applied Math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3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553980" y="866775"/>
            <a:ext cx="13180039" cy="1450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899"/>
              </a:lnSpc>
            </a:pPr>
            <a:r>
              <a:rPr lang="en-US" sz="8499">
                <a:solidFill>
                  <a:srgbClr val="000000"/>
                </a:solidFill>
                <a:latin typeface="Alatsi Bold"/>
              </a:rPr>
              <a:t>OVERVIEW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3258296" y="3276895"/>
            <a:ext cx="4480960" cy="7620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971545" indent="-485773" lvl="1">
              <a:lnSpc>
                <a:spcPts val="6299"/>
              </a:lnSpc>
              <a:buFont typeface="Arial"/>
              <a:buChar char="•"/>
            </a:pPr>
            <a:r>
              <a:rPr lang="en-US" sz="4499">
                <a:solidFill>
                  <a:srgbClr val="000000"/>
                </a:solidFill>
                <a:latin typeface="Alatsi Bold"/>
              </a:rPr>
              <a:t>Introduction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248771" y="4287815"/>
            <a:ext cx="4969363" cy="7620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971545" indent="-485773" lvl="1">
              <a:lnSpc>
                <a:spcPts val="6299"/>
              </a:lnSpc>
              <a:buFont typeface="Arial"/>
              <a:buChar char="•"/>
            </a:pPr>
            <a:r>
              <a:rPr lang="en-US" sz="4499">
                <a:solidFill>
                  <a:srgbClr val="000000"/>
                </a:solidFill>
                <a:latin typeface="Alatsi Bold"/>
              </a:rPr>
              <a:t>Data Overview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229721" y="5298735"/>
            <a:ext cx="5914279" cy="15525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971545" indent="-485773" lvl="1">
              <a:lnSpc>
                <a:spcPts val="6299"/>
              </a:lnSpc>
              <a:buFont typeface="Arial"/>
              <a:buChar char="•"/>
            </a:pPr>
            <a:r>
              <a:rPr lang="en-US" sz="4499">
                <a:solidFill>
                  <a:srgbClr val="000000"/>
                </a:solidFill>
                <a:latin typeface="Alatsi Bold"/>
              </a:rPr>
              <a:t>Problem Statement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258296" y="6319180"/>
            <a:ext cx="4480960" cy="7620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971545" indent="-485773" lvl="1">
              <a:lnSpc>
                <a:spcPts val="6299"/>
              </a:lnSpc>
              <a:buFont typeface="Arial"/>
              <a:buChar char="•"/>
            </a:pPr>
            <a:r>
              <a:rPr lang="en-US" sz="4499">
                <a:solidFill>
                  <a:srgbClr val="000000"/>
                </a:solidFill>
                <a:latin typeface="Alatsi Bold"/>
              </a:rPr>
              <a:t>Methodology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803587" y="3267370"/>
            <a:ext cx="5055568" cy="7620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971545" indent="-485773" lvl="1">
              <a:lnSpc>
                <a:spcPts val="6299"/>
              </a:lnSpc>
              <a:buFont typeface="Arial"/>
              <a:buChar char="•"/>
            </a:pPr>
            <a:r>
              <a:rPr lang="en-US" sz="4499">
                <a:solidFill>
                  <a:srgbClr val="000000"/>
                </a:solidFill>
                <a:latin typeface="Alatsi Bold"/>
              </a:rPr>
              <a:t>Exploration</a:t>
            </a:r>
          </a:p>
        </p:txBody>
      </p:sp>
      <p:sp>
        <p:nvSpPr>
          <p:cNvPr name="AutoShape 8" id="8"/>
          <p:cNvSpPr/>
          <p:nvPr/>
        </p:nvSpPr>
        <p:spPr>
          <a:xfrm>
            <a:off x="-260599" y="9061267"/>
            <a:ext cx="7105264" cy="19050"/>
          </a:xfrm>
          <a:prstGeom prst="line">
            <a:avLst/>
          </a:prstGeom>
          <a:ln cap="flat" w="114300">
            <a:solidFill>
              <a:srgbClr val="9FC3D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>
            <a:off x="11430169" y="9061267"/>
            <a:ext cx="7105264" cy="19050"/>
          </a:xfrm>
          <a:prstGeom prst="line">
            <a:avLst/>
          </a:prstGeom>
          <a:ln cap="flat" w="114300">
            <a:solidFill>
              <a:srgbClr val="9FC3D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-2845001" y="434334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3601700" y="6142060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6895618" y="8889999"/>
            <a:ext cx="4496764" cy="3425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22"/>
              </a:lnSpc>
            </a:pPr>
            <a:r>
              <a:rPr lang="en-US" sz="2016">
                <a:solidFill>
                  <a:srgbClr val="000000"/>
                </a:solidFill>
                <a:latin typeface="Alatsi Bold"/>
              </a:rPr>
              <a:t>University of Colorado - Boulder | 2024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803587" y="4278290"/>
            <a:ext cx="4480960" cy="7620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971545" indent="-485773" lvl="1">
              <a:lnSpc>
                <a:spcPts val="6299"/>
              </a:lnSpc>
              <a:buFont typeface="Arial"/>
              <a:buChar char="•"/>
            </a:pPr>
            <a:r>
              <a:rPr lang="en-US" sz="4499">
                <a:solidFill>
                  <a:srgbClr val="000000"/>
                </a:solidFill>
                <a:latin typeface="Alatsi Bold"/>
              </a:rPr>
              <a:t>Analysis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803587" y="5289210"/>
            <a:ext cx="4480960" cy="7620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971545" indent="-485773" lvl="1">
              <a:lnSpc>
                <a:spcPts val="6299"/>
              </a:lnSpc>
              <a:buFont typeface="Arial"/>
              <a:buChar char="•"/>
            </a:pPr>
            <a:r>
              <a:rPr lang="en-US" sz="4499">
                <a:solidFill>
                  <a:srgbClr val="000000"/>
                </a:solidFill>
                <a:latin typeface="Alatsi Bold"/>
              </a:rPr>
              <a:t>Results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803587" y="6300130"/>
            <a:ext cx="4480960" cy="7620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971545" indent="-485773" lvl="1">
              <a:lnSpc>
                <a:spcPts val="6299"/>
              </a:lnSpc>
              <a:buFont typeface="Arial"/>
              <a:buChar char="•"/>
            </a:pPr>
            <a:r>
              <a:rPr lang="en-US" sz="4499">
                <a:solidFill>
                  <a:srgbClr val="000000"/>
                </a:solidFill>
                <a:latin typeface="Alatsi Bold"/>
              </a:rPr>
              <a:t>Conclusion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664053" y="9220200"/>
            <a:ext cx="2959894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Alatsi"/>
              </a:rPr>
              <a:t>Department of Applied Math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3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866775"/>
            <a:ext cx="16230600" cy="1450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899"/>
              </a:lnSpc>
            </a:pPr>
            <a:r>
              <a:rPr lang="en-US" sz="8499">
                <a:solidFill>
                  <a:srgbClr val="000000"/>
                </a:solidFill>
                <a:latin typeface="Alatsi Bold"/>
              </a:rPr>
              <a:t>DATA OVERVIEW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3417488" y="6142174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2243137" y="-402279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5" id="5"/>
          <p:cNvSpPr/>
          <p:nvPr/>
        </p:nvSpPr>
        <p:spPr>
          <a:xfrm>
            <a:off x="-260599" y="9061267"/>
            <a:ext cx="7105264" cy="19050"/>
          </a:xfrm>
          <a:prstGeom prst="line">
            <a:avLst/>
          </a:prstGeom>
          <a:ln cap="flat" w="114300">
            <a:solidFill>
              <a:srgbClr val="9FC3D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>
            <a:off x="11430169" y="9061267"/>
            <a:ext cx="7105264" cy="19050"/>
          </a:xfrm>
          <a:prstGeom prst="line">
            <a:avLst/>
          </a:prstGeom>
          <a:ln cap="flat" w="114300">
            <a:solidFill>
              <a:srgbClr val="9FC3D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7" id="7"/>
          <p:cNvSpPr txBox="true"/>
          <p:nvPr/>
        </p:nvSpPr>
        <p:spPr>
          <a:xfrm rot="0">
            <a:off x="6895618" y="8889999"/>
            <a:ext cx="4496764" cy="3425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22"/>
              </a:lnSpc>
            </a:pPr>
            <a:r>
              <a:rPr lang="en-US" sz="2016">
                <a:solidFill>
                  <a:srgbClr val="000000"/>
                </a:solidFill>
                <a:latin typeface="Alatsi Bold"/>
              </a:rPr>
              <a:t>University of Colorado - Boulder | 2024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709669" y="9210675"/>
            <a:ext cx="2868662" cy="332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Abhaya Libre Bold"/>
              </a:rPr>
              <a:t>Department of Applied Math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933188" y="3465387"/>
            <a:ext cx="5959897" cy="10279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40"/>
              </a:lnSpc>
            </a:pPr>
            <a:r>
              <a:rPr lang="en-US" sz="6028">
                <a:solidFill>
                  <a:srgbClr val="7ED957"/>
                </a:solidFill>
                <a:latin typeface="Canva Sans Bold"/>
              </a:rPr>
              <a:t>17,349</a:t>
            </a:r>
            <a:r>
              <a:rPr lang="en-US" sz="6028">
                <a:solidFill>
                  <a:srgbClr val="000000"/>
                </a:solidFill>
                <a:latin typeface="Canva Sans Bold"/>
              </a:rPr>
              <a:t> </a:t>
            </a:r>
            <a:r>
              <a:rPr lang="en-US" sz="6028">
                <a:solidFill>
                  <a:srgbClr val="000000"/>
                </a:solidFill>
                <a:latin typeface="Canva Sans"/>
              </a:rPr>
              <a:t>Students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271139" y="4572106"/>
            <a:ext cx="5283994" cy="10279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40"/>
              </a:lnSpc>
            </a:pPr>
            <a:r>
              <a:rPr lang="en-US" sz="6028">
                <a:solidFill>
                  <a:srgbClr val="9FC3D0"/>
                </a:solidFill>
                <a:latin typeface="Canva Sans Bold"/>
              </a:rPr>
              <a:t>254</a:t>
            </a:r>
            <a:r>
              <a:rPr lang="en-US" sz="6028">
                <a:solidFill>
                  <a:srgbClr val="000000"/>
                </a:solidFill>
                <a:latin typeface="Canva Sans Bold"/>
              </a:rPr>
              <a:t> </a:t>
            </a:r>
            <a:r>
              <a:rPr lang="en-US" sz="6028">
                <a:solidFill>
                  <a:srgbClr val="000000"/>
                </a:solidFill>
                <a:latin typeface="Canva Sans"/>
              </a:rPr>
              <a:t>Indicators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336153" y="5676794"/>
            <a:ext cx="3153966" cy="10279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40"/>
              </a:lnSpc>
            </a:pPr>
            <a:r>
              <a:rPr lang="en-US" sz="6028">
                <a:solidFill>
                  <a:srgbClr val="E9C7C6"/>
                </a:solidFill>
                <a:latin typeface="Canva Sans Bold"/>
              </a:rPr>
              <a:t>10</a:t>
            </a:r>
            <a:r>
              <a:rPr lang="en-US" sz="6028">
                <a:solidFill>
                  <a:srgbClr val="000000"/>
                </a:solidFill>
                <a:latin typeface="Canva Sans Bold"/>
              </a:rPr>
              <a:t> </a:t>
            </a:r>
            <a:r>
              <a:rPr lang="en-US" sz="6028">
                <a:solidFill>
                  <a:srgbClr val="000000"/>
                </a:solidFill>
                <a:latin typeface="Canva Sans"/>
              </a:rPr>
              <a:t>Years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3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791340" y="2935107"/>
            <a:ext cx="14705320" cy="22083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852"/>
              </a:lnSpc>
            </a:pPr>
            <a:r>
              <a:rPr lang="en-US" sz="4180">
                <a:solidFill>
                  <a:srgbClr val="000000"/>
                </a:solidFill>
                <a:latin typeface="Alatsi Bold"/>
              </a:rPr>
              <a:t>Investigation of pre-admission factors that are predictive of increased major retention rate and/or overall GPA in the College of Engineering.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2553980" y="866775"/>
            <a:ext cx="13180039" cy="1450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899"/>
              </a:lnSpc>
            </a:pPr>
            <a:r>
              <a:rPr lang="en-US" sz="8499">
                <a:solidFill>
                  <a:srgbClr val="000000"/>
                </a:solidFill>
                <a:latin typeface="Alatsi Bold"/>
              </a:rPr>
              <a:t>PROBLEM STATEMENT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-2627572" y="-733336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5" id="5"/>
          <p:cNvSpPr/>
          <p:nvPr/>
        </p:nvSpPr>
        <p:spPr>
          <a:xfrm>
            <a:off x="-260599" y="9061267"/>
            <a:ext cx="7105264" cy="19050"/>
          </a:xfrm>
          <a:prstGeom prst="line">
            <a:avLst/>
          </a:prstGeom>
          <a:ln cap="flat" w="114300">
            <a:solidFill>
              <a:srgbClr val="9FC3D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>
            <a:off x="11430169" y="9061267"/>
            <a:ext cx="7105264" cy="19050"/>
          </a:xfrm>
          <a:prstGeom prst="line">
            <a:avLst/>
          </a:prstGeom>
          <a:ln cap="flat" w="114300">
            <a:solidFill>
              <a:srgbClr val="9FC3D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7" id="7"/>
          <p:cNvSpPr txBox="true"/>
          <p:nvPr/>
        </p:nvSpPr>
        <p:spPr>
          <a:xfrm rot="0">
            <a:off x="6895618" y="8889999"/>
            <a:ext cx="4496764" cy="3425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22"/>
              </a:lnSpc>
            </a:pPr>
            <a:r>
              <a:rPr lang="en-US" sz="2016">
                <a:solidFill>
                  <a:srgbClr val="000000"/>
                </a:solidFill>
                <a:latin typeface="Alatsi Bold"/>
              </a:rPr>
              <a:t>University of Colorado - Boulder | 2024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664053" y="9220200"/>
            <a:ext cx="2959894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Alatsi"/>
              </a:rPr>
              <a:t>Department of Applied Math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3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866775"/>
            <a:ext cx="16230600" cy="1450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899"/>
              </a:lnSpc>
            </a:pPr>
            <a:r>
              <a:rPr lang="en-US" sz="8499">
                <a:solidFill>
                  <a:srgbClr val="000000"/>
                </a:solidFill>
                <a:latin typeface="Alatsi Bold"/>
              </a:rPr>
              <a:t>OBJECTIVES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390722" y="3102810"/>
            <a:ext cx="7362681" cy="4421131"/>
            <a:chOff x="0" y="0"/>
            <a:chExt cx="1939142" cy="116441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939142" cy="1164413"/>
            </a:xfrm>
            <a:custGeom>
              <a:avLst/>
              <a:gdLst/>
              <a:ahLst/>
              <a:cxnLst/>
              <a:rect r="r" b="b" t="t" l="l"/>
              <a:pathLst>
                <a:path h="1164413" w="1939142">
                  <a:moveTo>
                    <a:pt x="53627" y="0"/>
                  </a:moveTo>
                  <a:lnTo>
                    <a:pt x="1885515" y="0"/>
                  </a:lnTo>
                  <a:cubicBezTo>
                    <a:pt x="1915133" y="0"/>
                    <a:pt x="1939142" y="24010"/>
                    <a:pt x="1939142" y="53627"/>
                  </a:cubicBezTo>
                  <a:lnTo>
                    <a:pt x="1939142" y="1110786"/>
                  </a:lnTo>
                  <a:cubicBezTo>
                    <a:pt x="1939142" y="1140403"/>
                    <a:pt x="1915133" y="1164413"/>
                    <a:pt x="1885515" y="1164413"/>
                  </a:cubicBezTo>
                  <a:lnTo>
                    <a:pt x="53627" y="1164413"/>
                  </a:lnTo>
                  <a:cubicBezTo>
                    <a:pt x="39404" y="1164413"/>
                    <a:pt x="25764" y="1158763"/>
                    <a:pt x="15707" y="1148706"/>
                  </a:cubicBezTo>
                  <a:cubicBezTo>
                    <a:pt x="5650" y="1138649"/>
                    <a:pt x="0" y="1125009"/>
                    <a:pt x="0" y="1110786"/>
                  </a:cubicBezTo>
                  <a:lnTo>
                    <a:pt x="0" y="53627"/>
                  </a:lnTo>
                  <a:cubicBezTo>
                    <a:pt x="0" y="39404"/>
                    <a:pt x="5650" y="25764"/>
                    <a:pt x="15707" y="15707"/>
                  </a:cubicBezTo>
                  <a:cubicBezTo>
                    <a:pt x="25764" y="5650"/>
                    <a:pt x="39404" y="0"/>
                    <a:pt x="53627" y="0"/>
                  </a:cubicBezTo>
                  <a:close/>
                </a:path>
              </a:pathLst>
            </a:custGeom>
            <a:solidFill>
              <a:srgbClr val="E9C7C6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1939142" cy="12025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2508477" y="4190066"/>
            <a:ext cx="5499127" cy="21596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339"/>
              </a:lnSpc>
            </a:pPr>
            <a:r>
              <a:rPr lang="en-US" sz="3099">
                <a:solidFill>
                  <a:srgbClr val="000000"/>
                </a:solidFill>
                <a:latin typeface="Alatsi Bold"/>
              </a:rPr>
              <a:t>Clean, parse, and develop segmentations within the data to group students into similar cohorts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479902" y="3496012"/>
            <a:ext cx="3878232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Alatsi Bold"/>
              </a:rPr>
              <a:t>Objective 1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3417488" y="6142174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9534597" y="3102810"/>
            <a:ext cx="7362681" cy="4421131"/>
            <a:chOff x="0" y="0"/>
            <a:chExt cx="1939142" cy="116441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939142" cy="1164413"/>
            </a:xfrm>
            <a:custGeom>
              <a:avLst/>
              <a:gdLst/>
              <a:ahLst/>
              <a:cxnLst/>
              <a:rect r="r" b="b" t="t" l="l"/>
              <a:pathLst>
                <a:path h="1164413" w="1939142">
                  <a:moveTo>
                    <a:pt x="53627" y="0"/>
                  </a:moveTo>
                  <a:lnTo>
                    <a:pt x="1885515" y="0"/>
                  </a:lnTo>
                  <a:cubicBezTo>
                    <a:pt x="1915133" y="0"/>
                    <a:pt x="1939142" y="24010"/>
                    <a:pt x="1939142" y="53627"/>
                  </a:cubicBezTo>
                  <a:lnTo>
                    <a:pt x="1939142" y="1110786"/>
                  </a:lnTo>
                  <a:cubicBezTo>
                    <a:pt x="1939142" y="1140403"/>
                    <a:pt x="1915133" y="1164413"/>
                    <a:pt x="1885515" y="1164413"/>
                  </a:cubicBezTo>
                  <a:lnTo>
                    <a:pt x="53627" y="1164413"/>
                  </a:lnTo>
                  <a:cubicBezTo>
                    <a:pt x="39404" y="1164413"/>
                    <a:pt x="25764" y="1158763"/>
                    <a:pt x="15707" y="1148706"/>
                  </a:cubicBezTo>
                  <a:cubicBezTo>
                    <a:pt x="5650" y="1138649"/>
                    <a:pt x="0" y="1125009"/>
                    <a:pt x="0" y="1110786"/>
                  </a:cubicBezTo>
                  <a:lnTo>
                    <a:pt x="0" y="53627"/>
                  </a:lnTo>
                  <a:cubicBezTo>
                    <a:pt x="0" y="39404"/>
                    <a:pt x="5650" y="25764"/>
                    <a:pt x="15707" y="15707"/>
                  </a:cubicBezTo>
                  <a:cubicBezTo>
                    <a:pt x="25764" y="5650"/>
                    <a:pt x="39404" y="0"/>
                    <a:pt x="53627" y="0"/>
                  </a:cubicBezTo>
                  <a:close/>
                </a:path>
              </a:pathLst>
            </a:custGeom>
            <a:solidFill>
              <a:srgbClr val="E9C7C6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1939142" cy="12025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0667924" y="4190066"/>
            <a:ext cx="5499127" cy="21596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339"/>
              </a:lnSpc>
            </a:pPr>
            <a:r>
              <a:rPr lang="en-US" sz="3099">
                <a:solidFill>
                  <a:srgbClr val="000000"/>
                </a:solidFill>
                <a:latin typeface="Alatsi Bold"/>
              </a:rPr>
              <a:t>Find objective measures of student success for each group &amp; identify crucial factors  to maximize success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639349" y="3496012"/>
            <a:ext cx="3878232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Alatsi Bold"/>
              </a:rPr>
              <a:t>Objective 2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1739665" y="3615357"/>
            <a:ext cx="516960" cy="516960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9944736" y="3615357"/>
            <a:ext cx="516960" cy="516960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0" id="20"/>
          <p:cNvSpPr/>
          <p:nvPr/>
        </p:nvSpPr>
        <p:spPr>
          <a:xfrm flipH="false" flipV="false" rot="0">
            <a:off x="-2243137" y="-402279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21" id="21"/>
          <p:cNvSpPr/>
          <p:nvPr/>
        </p:nvSpPr>
        <p:spPr>
          <a:xfrm>
            <a:off x="-260599" y="9061267"/>
            <a:ext cx="7105264" cy="19050"/>
          </a:xfrm>
          <a:prstGeom prst="line">
            <a:avLst/>
          </a:prstGeom>
          <a:ln cap="flat" w="114300">
            <a:solidFill>
              <a:srgbClr val="9FC3D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2" id="22"/>
          <p:cNvSpPr/>
          <p:nvPr/>
        </p:nvSpPr>
        <p:spPr>
          <a:xfrm>
            <a:off x="11430169" y="9061267"/>
            <a:ext cx="7105264" cy="19050"/>
          </a:xfrm>
          <a:prstGeom prst="line">
            <a:avLst/>
          </a:prstGeom>
          <a:ln cap="flat" w="114300">
            <a:solidFill>
              <a:srgbClr val="9FC3D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3" id="23"/>
          <p:cNvSpPr txBox="true"/>
          <p:nvPr/>
        </p:nvSpPr>
        <p:spPr>
          <a:xfrm rot="0">
            <a:off x="6895618" y="8889999"/>
            <a:ext cx="4496764" cy="3425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22"/>
              </a:lnSpc>
            </a:pPr>
            <a:r>
              <a:rPr lang="en-US" sz="2016">
                <a:solidFill>
                  <a:srgbClr val="000000"/>
                </a:solidFill>
                <a:latin typeface="Alatsi Bold"/>
              </a:rPr>
              <a:t>University of Colorado - Boulder | 2024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7709669" y="9210675"/>
            <a:ext cx="2868662" cy="332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Abhaya Libre Bold"/>
              </a:rPr>
              <a:t>Department of Applied Math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3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553980" y="866775"/>
            <a:ext cx="13180039" cy="1450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899"/>
              </a:lnSpc>
            </a:pPr>
            <a:r>
              <a:rPr lang="en-US" sz="8499">
                <a:solidFill>
                  <a:srgbClr val="000000"/>
                </a:solidFill>
                <a:latin typeface="Alatsi Bold"/>
              </a:rPr>
              <a:t>METHODOLOGY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2693030" y="3166804"/>
            <a:ext cx="6450970" cy="2573239"/>
            <a:chOff x="0" y="0"/>
            <a:chExt cx="1699021" cy="67772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699021" cy="677725"/>
            </a:xfrm>
            <a:custGeom>
              <a:avLst/>
              <a:gdLst/>
              <a:ahLst/>
              <a:cxnLst/>
              <a:rect r="r" b="b" t="t" l="l"/>
              <a:pathLst>
                <a:path h="677725" w="1699021">
                  <a:moveTo>
                    <a:pt x="61206" y="0"/>
                  </a:moveTo>
                  <a:lnTo>
                    <a:pt x="1637815" y="0"/>
                  </a:lnTo>
                  <a:cubicBezTo>
                    <a:pt x="1654047" y="0"/>
                    <a:pt x="1669616" y="6448"/>
                    <a:pt x="1681094" y="17927"/>
                  </a:cubicBezTo>
                  <a:cubicBezTo>
                    <a:pt x="1692572" y="29405"/>
                    <a:pt x="1699021" y="44973"/>
                    <a:pt x="1699021" y="61206"/>
                  </a:cubicBezTo>
                  <a:lnTo>
                    <a:pt x="1699021" y="616519"/>
                  </a:lnTo>
                  <a:cubicBezTo>
                    <a:pt x="1699021" y="632752"/>
                    <a:pt x="1692572" y="648320"/>
                    <a:pt x="1681094" y="659799"/>
                  </a:cubicBezTo>
                  <a:cubicBezTo>
                    <a:pt x="1669616" y="671277"/>
                    <a:pt x="1654047" y="677725"/>
                    <a:pt x="1637815" y="677725"/>
                  </a:cubicBezTo>
                  <a:lnTo>
                    <a:pt x="61206" y="677725"/>
                  </a:lnTo>
                  <a:cubicBezTo>
                    <a:pt x="27403" y="677725"/>
                    <a:pt x="0" y="650323"/>
                    <a:pt x="0" y="616519"/>
                  </a:cubicBezTo>
                  <a:lnTo>
                    <a:pt x="0" y="61206"/>
                  </a:lnTo>
                  <a:cubicBezTo>
                    <a:pt x="0" y="44973"/>
                    <a:pt x="6448" y="29405"/>
                    <a:pt x="17927" y="17927"/>
                  </a:cubicBezTo>
                  <a:cubicBezTo>
                    <a:pt x="29405" y="6448"/>
                    <a:pt x="44973" y="0"/>
                    <a:pt x="61206" y="0"/>
                  </a:cubicBezTo>
                  <a:close/>
                </a:path>
              </a:pathLst>
            </a:custGeom>
            <a:solidFill>
              <a:srgbClr val="E9C7C6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1699021" cy="7158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2553980" y="2618098"/>
            <a:ext cx="6590020" cy="6708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487"/>
              </a:lnSpc>
            </a:pPr>
            <a:r>
              <a:rPr lang="en-US" sz="3919">
                <a:solidFill>
                  <a:srgbClr val="000000"/>
                </a:solidFill>
                <a:latin typeface="Alatsi Bold"/>
              </a:rPr>
              <a:t>1) Cohort Design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2708155" y="6633488"/>
            <a:ext cx="6450970" cy="2573239"/>
            <a:chOff x="0" y="0"/>
            <a:chExt cx="1699021" cy="67772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699021" cy="677725"/>
            </a:xfrm>
            <a:custGeom>
              <a:avLst/>
              <a:gdLst/>
              <a:ahLst/>
              <a:cxnLst/>
              <a:rect r="r" b="b" t="t" l="l"/>
              <a:pathLst>
                <a:path h="677725" w="1699021">
                  <a:moveTo>
                    <a:pt x="61206" y="0"/>
                  </a:moveTo>
                  <a:lnTo>
                    <a:pt x="1637815" y="0"/>
                  </a:lnTo>
                  <a:cubicBezTo>
                    <a:pt x="1654047" y="0"/>
                    <a:pt x="1669616" y="6448"/>
                    <a:pt x="1681094" y="17927"/>
                  </a:cubicBezTo>
                  <a:cubicBezTo>
                    <a:pt x="1692572" y="29405"/>
                    <a:pt x="1699021" y="44973"/>
                    <a:pt x="1699021" y="61206"/>
                  </a:cubicBezTo>
                  <a:lnTo>
                    <a:pt x="1699021" y="616519"/>
                  </a:lnTo>
                  <a:cubicBezTo>
                    <a:pt x="1699021" y="632752"/>
                    <a:pt x="1692572" y="648320"/>
                    <a:pt x="1681094" y="659799"/>
                  </a:cubicBezTo>
                  <a:cubicBezTo>
                    <a:pt x="1669616" y="671277"/>
                    <a:pt x="1654047" y="677725"/>
                    <a:pt x="1637815" y="677725"/>
                  </a:cubicBezTo>
                  <a:lnTo>
                    <a:pt x="61206" y="677725"/>
                  </a:lnTo>
                  <a:cubicBezTo>
                    <a:pt x="27403" y="677725"/>
                    <a:pt x="0" y="650323"/>
                    <a:pt x="0" y="616519"/>
                  </a:cubicBezTo>
                  <a:lnTo>
                    <a:pt x="0" y="61206"/>
                  </a:lnTo>
                  <a:cubicBezTo>
                    <a:pt x="0" y="44973"/>
                    <a:pt x="6448" y="29405"/>
                    <a:pt x="17927" y="17927"/>
                  </a:cubicBezTo>
                  <a:cubicBezTo>
                    <a:pt x="29405" y="6448"/>
                    <a:pt x="44973" y="0"/>
                    <a:pt x="61206" y="0"/>
                  </a:cubicBezTo>
                  <a:close/>
                </a:path>
              </a:pathLst>
            </a:custGeom>
            <a:solidFill>
              <a:srgbClr val="E9C7C6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1699021" cy="7158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2553980" y="6084782"/>
            <a:ext cx="6590020" cy="6708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487"/>
              </a:lnSpc>
            </a:pPr>
            <a:r>
              <a:rPr lang="en-US" sz="3919">
                <a:solidFill>
                  <a:srgbClr val="000000"/>
                </a:solidFill>
                <a:latin typeface="Alatsi Bold"/>
              </a:rPr>
              <a:t>3) Feature Selection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184903" y="7041364"/>
            <a:ext cx="5497475" cy="15705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93"/>
              </a:lnSpc>
            </a:pPr>
            <a:r>
              <a:rPr lang="en-US" sz="2995">
                <a:solidFill>
                  <a:srgbClr val="000000"/>
                </a:solidFill>
                <a:latin typeface="Alatsi Bold"/>
              </a:rPr>
              <a:t>Utilize Random Forest model to identify the top 10 most influential features</a:t>
            </a:r>
          </a:p>
        </p:txBody>
      </p:sp>
      <p:sp>
        <p:nvSpPr>
          <p:cNvPr name="AutoShape 12" id="12"/>
          <p:cNvSpPr/>
          <p:nvPr/>
        </p:nvSpPr>
        <p:spPr>
          <a:xfrm flipH="true" flipV="true">
            <a:off x="1085850" y="7289441"/>
            <a:ext cx="5403" cy="2997456"/>
          </a:xfrm>
          <a:prstGeom prst="line">
            <a:avLst/>
          </a:prstGeom>
          <a:ln cap="flat" w="114300">
            <a:solidFill>
              <a:srgbClr val="9FC3D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3" id="13"/>
          <p:cNvSpPr/>
          <p:nvPr/>
        </p:nvSpPr>
        <p:spPr>
          <a:xfrm flipH="true" flipV="true">
            <a:off x="1090490" y="-104525"/>
            <a:ext cx="5403" cy="2997456"/>
          </a:xfrm>
          <a:prstGeom prst="line">
            <a:avLst/>
          </a:prstGeom>
          <a:ln cap="flat" w="114300">
            <a:solidFill>
              <a:srgbClr val="9FC3D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4" id="14"/>
          <p:cNvSpPr/>
          <p:nvPr/>
        </p:nvSpPr>
        <p:spPr>
          <a:xfrm flipH="false" flipV="false" rot="0">
            <a:off x="1475832" y="-1449083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0721225" y="8788169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4"/>
                </a:lnTo>
                <a:lnTo>
                  <a:pt x="0" y="24777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-5400000">
            <a:off x="-1152489" y="4845710"/>
            <a:ext cx="4496764" cy="595581"/>
            <a:chOff x="0" y="0"/>
            <a:chExt cx="5995685" cy="794108"/>
          </a:xfrm>
        </p:grpSpPr>
        <p:sp>
          <p:nvSpPr>
            <p:cNvPr name="TextBox 17" id="17"/>
            <p:cNvSpPr txBox="true"/>
            <p:nvPr/>
          </p:nvSpPr>
          <p:spPr>
            <a:xfrm rot="0">
              <a:off x="0" y="-28575"/>
              <a:ext cx="5995685" cy="4081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682"/>
                </a:lnSpc>
              </a:pPr>
              <a:r>
                <a:rPr lang="en-US" sz="1916">
                  <a:solidFill>
                    <a:srgbClr val="000000"/>
                  </a:solidFill>
                  <a:latin typeface="Alatsi Bold"/>
                </a:rPr>
                <a:t>University of Colorado - Boulder | 2024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1119407" y="366330"/>
              <a:ext cx="3756871" cy="4277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000000"/>
                  </a:solidFill>
                  <a:latin typeface="Abhaya Libre"/>
                </a:rPr>
                <a:t>Department of Applied Math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0578450" y="3166804"/>
            <a:ext cx="6450970" cy="2573239"/>
            <a:chOff x="0" y="0"/>
            <a:chExt cx="1699021" cy="677726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699021" cy="677725"/>
            </a:xfrm>
            <a:custGeom>
              <a:avLst/>
              <a:gdLst/>
              <a:ahLst/>
              <a:cxnLst/>
              <a:rect r="r" b="b" t="t" l="l"/>
              <a:pathLst>
                <a:path h="677725" w="1699021">
                  <a:moveTo>
                    <a:pt x="61206" y="0"/>
                  </a:moveTo>
                  <a:lnTo>
                    <a:pt x="1637815" y="0"/>
                  </a:lnTo>
                  <a:cubicBezTo>
                    <a:pt x="1654047" y="0"/>
                    <a:pt x="1669616" y="6448"/>
                    <a:pt x="1681094" y="17927"/>
                  </a:cubicBezTo>
                  <a:cubicBezTo>
                    <a:pt x="1692572" y="29405"/>
                    <a:pt x="1699021" y="44973"/>
                    <a:pt x="1699021" y="61206"/>
                  </a:cubicBezTo>
                  <a:lnTo>
                    <a:pt x="1699021" y="616519"/>
                  </a:lnTo>
                  <a:cubicBezTo>
                    <a:pt x="1699021" y="632752"/>
                    <a:pt x="1692572" y="648320"/>
                    <a:pt x="1681094" y="659799"/>
                  </a:cubicBezTo>
                  <a:cubicBezTo>
                    <a:pt x="1669616" y="671277"/>
                    <a:pt x="1654047" y="677725"/>
                    <a:pt x="1637815" y="677725"/>
                  </a:cubicBezTo>
                  <a:lnTo>
                    <a:pt x="61206" y="677725"/>
                  </a:lnTo>
                  <a:cubicBezTo>
                    <a:pt x="27403" y="677725"/>
                    <a:pt x="0" y="650323"/>
                    <a:pt x="0" y="616519"/>
                  </a:cubicBezTo>
                  <a:lnTo>
                    <a:pt x="0" y="61206"/>
                  </a:lnTo>
                  <a:cubicBezTo>
                    <a:pt x="0" y="44973"/>
                    <a:pt x="6448" y="29405"/>
                    <a:pt x="17927" y="17927"/>
                  </a:cubicBezTo>
                  <a:cubicBezTo>
                    <a:pt x="29405" y="6448"/>
                    <a:pt x="44973" y="0"/>
                    <a:pt x="61206" y="0"/>
                  </a:cubicBezTo>
                  <a:close/>
                </a:path>
              </a:pathLst>
            </a:custGeom>
            <a:solidFill>
              <a:srgbClr val="E9C7C6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38100"/>
              <a:ext cx="1699021" cy="7158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10439400" y="2618098"/>
            <a:ext cx="6590020" cy="6708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487"/>
              </a:lnSpc>
            </a:pPr>
            <a:r>
              <a:rPr lang="en-US" sz="3919">
                <a:solidFill>
                  <a:srgbClr val="000000"/>
                </a:solidFill>
                <a:latin typeface="Alatsi Bold"/>
              </a:rPr>
              <a:t>2) Data Encoding</a:t>
            </a:r>
          </a:p>
        </p:txBody>
      </p:sp>
      <p:grpSp>
        <p:nvGrpSpPr>
          <p:cNvPr name="Group 23" id="23"/>
          <p:cNvGrpSpPr/>
          <p:nvPr/>
        </p:nvGrpSpPr>
        <p:grpSpPr>
          <a:xfrm rot="0">
            <a:off x="10647975" y="6685061"/>
            <a:ext cx="6450970" cy="2573239"/>
            <a:chOff x="0" y="0"/>
            <a:chExt cx="1699021" cy="677726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699021" cy="677725"/>
            </a:xfrm>
            <a:custGeom>
              <a:avLst/>
              <a:gdLst/>
              <a:ahLst/>
              <a:cxnLst/>
              <a:rect r="r" b="b" t="t" l="l"/>
              <a:pathLst>
                <a:path h="677725" w="1699021">
                  <a:moveTo>
                    <a:pt x="61206" y="0"/>
                  </a:moveTo>
                  <a:lnTo>
                    <a:pt x="1637815" y="0"/>
                  </a:lnTo>
                  <a:cubicBezTo>
                    <a:pt x="1654047" y="0"/>
                    <a:pt x="1669616" y="6448"/>
                    <a:pt x="1681094" y="17927"/>
                  </a:cubicBezTo>
                  <a:cubicBezTo>
                    <a:pt x="1692572" y="29405"/>
                    <a:pt x="1699021" y="44973"/>
                    <a:pt x="1699021" y="61206"/>
                  </a:cubicBezTo>
                  <a:lnTo>
                    <a:pt x="1699021" y="616519"/>
                  </a:lnTo>
                  <a:cubicBezTo>
                    <a:pt x="1699021" y="632752"/>
                    <a:pt x="1692572" y="648320"/>
                    <a:pt x="1681094" y="659799"/>
                  </a:cubicBezTo>
                  <a:cubicBezTo>
                    <a:pt x="1669616" y="671277"/>
                    <a:pt x="1654047" y="677725"/>
                    <a:pt x="1637815" y="677725"/>
                  </a:cubicBezTo>
                  <a:lnTo>
                    <a:pt x="61206" y="677725"/>
                  </a:lnTo>
                  <a:cubicBezTo>
                    <a:pt x="27403" y="677725"/>
                    <a:pt x="0" y="650323"/>
                    <a:pt x="0" y="616519"/>
                  </a:cubicBezTo>
                  <a:lnTo>
                    <a:pt x="0" y="61206"/>
                  </a:lnTo>
                  <a:cubicBezTo>
                    <a:pt x="0" y="44973"/>
                    <a:pt x="6448" y="29405"/>
                    <a:pt x="17927" y="17927"/>
                  </a:cubicBezTo>
                  <a:cubicBezTo>
                    <a:pt x="29405" y="6448"/>
                    <a:pt x="44973" y="0"/>
                    <a:pt x="61206" y="0"/>
                  </a:cubicBezTo>
                  <a:close/>
                </a:path>
              </a:pathLst>
            </a:custGeom>
            <a:solidFill>
              <a:srgbClr val="E9C7C6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38100"/>
              <a:ext cx="1699021" cy="7158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6" id="26"/>
          <p:cNvSpPr txBox="true"/>
          <p:nvPr/>
        </p:nvSpPr>
        <p:spPr>
          <a:xfrm rot="0">
            <a:off x="10508925" y="6136355"/>
            <a:ext cx="6590020" cy="6708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487"/>
              </a:lnSpc>
            </a:pPr>
            <a:r>
              <a:rPr lang="en-US" sz="3919">
                <a:solidFill>
                  <a:srgbClr val="000000"/>
                </a:solidFill>
                <a:latin typeface="Alatsi Bold"/>
              </a:rPr>
              <a:t>4) Predictive Modeling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3100253" y="3572942"/>
            <a:ext cx="5497475" cy="15705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93"/>
              </a:lnSpc>
            </a:pPr>
            <a:r>
              <a:rPr lang="en-US" sz="2995">
                <a:solidFill>
                  <a:srgbClr val="000000"/>
                </a:solidFill>
                <a:latin typeface="Alatsi Bold"/>
              </a:rPr>
              <a:t>Split the data into 4 groups based on education timeline and transfer status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1055197" y="3572942"/>
            <a:ext cx="5497475" cy="15705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93"/>
              </a:lnSpc>
            </a:pPr>
            <a:r>
              <a:rPr lang="en-US" sz="2995">
                <a:solidFill>
                  <a:srgbClr val="000000"/>
                </a:solidFill>
                <a:latin typeface="Alatsi Bold"/>
              </a:rPr>
              <a:t>Split the data into 4 groups based on education timeline and transfer status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1055197" y="7092937"/>
            <a:ext cx="5497475" cy="10407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93"/>
              </a:lnSpc>
            </a:pPr>
            <a:r>
              <a:rPr lang="en-US" sz="2995">
                <a:solidFill>
                  <a:srgbClr val="000000"/>
                </a:solidFill>
                <a:latin typeface="Alatsi Bold"/>
              </a:rPr>
              <a:t>Use Logistic Regression to predict student success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>
  <p:cSld>
    <p:bg>
      <p:bgPr>
        <a:solidFill>
          <a:srgbClr val="F6F3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925169" y="159703"/>
            <a:ext cx="8437662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Canva Sans Bold"/>
              </a:rPr>
              <a:t>Cohort Design</a:t>
            </a:r>
            <a:r>
              <a:rPr lang="en-US" sz="9200">
                <a:solidFill>
                  <a:srgbClr val="000000"/>
                </a:solidFill>
                <a:latin typeface="Canva Sans Bold"/>
              </a:rPr>
              <a:t> </a:t>
            </a:r>
          </a:p>
        </p:txBody>
      </p:sp>
      <p:sp>
        <p:nvSpPr>
          <p:cNvPr name="AutoShape 3" id="3"/>
          <p:cNvSpPr/>
          <p:nvPr/>
        </p:nvSpPr>
        <p:spPr>
          <a:xfrm flipH="true" flipV="true">
            <a:off x="1085850" y="7289441"/>
            <a:ext cx="5403" cy="2997456"/>
          </a:xfrm>
          <a:prstGeom prst="line">
            <a:avLst/>
          </a:prstGeom>
          <a:ln cap="flat" w="114300">
            <a:solidFill>
              <a:srgbClr val="9FC3D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 flipH="true" flipV="true">
            <a:off x="1090490" y="-104525"/>
            <a:ext cx="5403" cy="2997456"/>
          </a:xfrm>
          <a:prstGeom prst="line">
            <a:avLst/>
          </a:prstGeom>
          <a:ln cap="flat" w="114300">
            <a:solidFill>
              <a:srgbClr val="9FC3D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5" id="5"/>
          <p:cNvGrpSpPr/>
          <p:nvPr/>
        </p:nvGrpSpPr>
        <p:grpSpPr>
          <a:xfrm rot="0">
            <a:off x="804440" y="2814625"/>
            <a:ext cx="582906" cy="4657750"/>
            <a:chOff x="0" y="0"/>
            <a:chExt cx="777207" cy="6210333"/>
          </a:xfrm>
        </p:grpSpPr>
        <p:sp>
          <p:nvSpPr>
            <p:cNvPr name="TextBox 6" id="6"/>
            <p:cNvSpPr txBox="true"/>
            <p:nvPr/>
          </p:nvSpPr>
          <p:spPr>
            <a:xfrm rot="-5400000">
              <a:off x="-2929652" y="2901078"/>
              <a:ext cx="6210333" cy="4081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682"/>
                </a:lnSpc>
              </a:pPr>
              <a:r>
                <a:rPr lang="en-US" sz="1916">
                  <a:solidFill>
                    <a:srgbClr val="000000"/>
                  </a:solidFill>
                  <a:latin typeface="Alatsi Bold"/>
                </a:rPr>
                <a:t>University of Colorado - Boulder | 2024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-5400000">
              <a:off x="-1592252" y="2788716"/>
              <a:ext cx="4320665" cy="4182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000000"/>
                  </a:solidFill>
                  <a:latin typeface="Alatsi"/>
                </a:rPr>
                <a:t>Department of Applied Math</a:t>
              </a: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3647908" y="3035941"/>
            <a:ext cx="5496092" cy="40912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1252326" indent="-626163" lvl="1">
              <a:lnSpc>
                <a:spcPts val="8120"/>
              </a:lnSpc>
              <a:buFont typeface="Arial"/>
              <a:buChar char="•"/>
            </a:pPr>
            <a:r>
              <a:rPr lang="en-US" sz="5800">
                <a:solidFill>
                  <a:srgbClr val="000000"/>
                </a:solidFill>
                <a:latin typeface="Canva Sans"/>
              </a:rPr>
              <a:t>Pre-COVID Freshmen</a:t>
            </a:r>
          </a:p>
          <a:p>
            <a:pPr algn="just" marL="1252326" indent="-626163" lvl="1">
              <a:lnSpc>
                <a:spcPts val="8120"/>
              </a:lnSpc>
              <a:buFont typeface="Arial"/>
              <a:buChar char="•"/>
            </a:pPr>
            <a:r>
              <a:rPr lang="en-US" sz="5800">
                <a:solidFill>
                  <a:srgbClr val="000000"/>
                </a:solidFill>
                <a:latin typeface="Canva Sans"/>
              </a:rPr>
              <a:t>Pre-COVID Transfers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144000" y="3035941"/>
            <a:ext cx="5519221" cy="40912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1252326" indent="-626163" lvl="1">
              <a:lnSpc>
                <a:spcPts val="8120"/>
              </a:lnSpc>
              <a:spcBef>
                <a:spcPct val="0"/>
              </a:spcBef>
              <a:buFont typeface="Arial"/>
              <a:buChar char="•"/>
            </a:pPr>
            <a:r>
              <a:rPr lang="en-US" sz="5800" strike="noStrike" u="none">
                <a:solidFill>
                  <a:srgbClr val="000000"/>
                </a:solidFill>
                <a:latin typeface="Canva Sans"/>
              </a:rPr>
              <a:t>Post-COVID Freshmen</a:t>
            </a:r>
          </a:p>
          <a:p>
            <a:pPr algn="just" marL="1252326" indent="-626163" lvl="1">
              <a:lnSpc>
                <a:spcPts val="8120"/>
              </a:lnSpc>
              <a:spcBef>
                <a:spcPct val="0"/>
              </a:spcBef>
              <a:buFont typeface="Arial"/>
              <a:buChar char="•"/>
            </a:pPr>
            <a:r>
              <a:rPr lang="en-US" sz="5800" strike="noStrike" u="none">
                <a:solidFill>
                  <a:srgbClr val="000000"/>
                </a:solidFill>
                <a:latin typeface="Canva Sans"/>
              </a:rPr>
              <a:t>Post-COVID Transfers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>
  <p:cSld>
    <p:bg>
      <p:bgPr>
        <a:solidFill>
          <a:srgbClr val="F6F3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993072" y="159703"/>
            <a:ext cx="8301856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Canva Sans Bold"/>
              </a:rPr>
              <a:t>Data Encoding</a:t>
            </a:r>
          </a:p>
        </p:txBody>
      </p:sp>
      <p:sp>
        <p:nvSpPr>
          <p:cNvPr name="AutoShape 3" id="3"/>
          <p:cNvSpPr/>
          <p:nvPr/>
        </p:nvSpPr>
        <p:spPr>
          <a:xfrm flipH="true" flipV="true">
            <a:off x="1085850" y="7289441"/>
            <a:ext cx="5403" cy="2997456"/>
          </a:xfrm>
          <a:prstGeom prst="line">
            <a:avLst/>
          </a:prstGeom>
          <a:ln cap="flat" w="114300">
            <a:solidFill>
              <a:srgbClr val="9FC3D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 flipH="true" flipV="true">
            <a:off x="1090490" y="-104525"/>
            <a:ext cx="5403" cy="2997456"/>
          </a:xfrm>
          <a:prstGeom prst="line">
            <a:avLst/>
          </a:prstGeom>
          <a:ln cap="flat" w="114300">
            <a:solidFill>
              <a:srgbClr val="9FC3D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5" id="5"/>
          <p:cNvGrpSpPr/>
          <p:nvPr/>
        </p:nvGrpSpPr>
        <p:grpSpPr>
          <a:xfrm rot="0">
            <a:off x="804440" y="2814625"/>
            <a:ext cx="582906" cy="4657750"/>
            <a:chOff x="0" y="0"/>
            <a:chExt cx="777207" cy="6210333"/>
          </a:xfrm>
        </p:grpSpPr>
        <p:sp>
          <p:nvSpPr>
            <p:cNvPr name="TextBox 6" id="6"/>
            <p:cNvSpPr txBox="true"/>
            <p:nvPr/>
          </p:nvSpPr>
          <p:spPr>
            <a:xfrm rot="-5400000">
              <a:off x="-2929652" y="2901078"/>
              <a:ext cx="6210333" cy="4081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682"/>
                </a:lnSpc>
              </a:pPr>
              <a:r>
                <a:rPr lang="en-US" sz="1916">
                  <a:solidFill>
                    <a:srgbClr val="000000"/>
                  </a:solidFill>
                  <a:latin typeface="Alatsi Bold"/>
                </a:rPr>
                <a:t>University of Colorado - Boulder | 2024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-5400000">
              <a:off x="-1592252" y="2788716"/>
              <a:ext cx="4320665" cy="4182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000000"/>
                  </a:solidFill>
                  <a:latin typeface="Alatsi"/>
                </a:rPr>
                <a:t>Department of Applied Math</a:t>
              </a: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745432" y="4399602"/>
            <a:ext cx="12797135" cy="13353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920"/>
              </a:lnSpc>
            </a:pPr>
            <a:r>
              <a:rPr lang="en-US" sz="7800">
                <a:solidFill>
                  <a:srgbClr val="7ED957"/>
                </a:solidFill>
                <a:latin typeface="Canva Sans Bold"/>
              </a:rPr>
              <a:t>15</a:t>
            </a:r>
            <a:r>
              <a:rPr lang="en-US" sz="7800">
                <a:solidFill>
                  <a:srgbClr val="000000"/>
                </a:solidFill>
                <a:latin typeface="Canva Sans Bold"/>
              </a:rPr>
              <a:t> </a:t>
            </a:r>
            <a:r>
              <a:rPr lang="en-US" sz="7800">
                <a:solidFill>
                  <a:srgbClr val="000000"/>
                </a:solidFill>
                <a:latin typeface="Canva Sans"/>
              </a:rPr>
              <a:t>Newly Created Features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3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H="true" flipV="true">
            <a:off x="1085850" y="7289441"/>
            <a:ext cx="5403" cy="2997456"/>
          </a:xfrm>
          <a:prstGeom prst="line">
            <a:avLst/>
          </a:prstGeom>
          <a:ln cap="flat" w="114300">
            <a:solidFill>
              <a:srgbClr val="9FC3D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flipH="true" flipV="true">
            <a:off x="1090490" y="-104525"/>
            <a:ext cx="5403" cy="2997456"/>
          </a:xfrm>
          <a:prstGeom prst="line">
            <a:avLst/>
          </a:prstGeom>
          <a:ln cap="flat" w="114300">
            <a:solidFill>
              <a:srgbClr val="9FC3D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3716080" y="1312020"/>
            <a:ext cx="10855839" cy="8974980"/>
          </a:xfrm>
          <a:custGeom>
            <a:avLst/>
            <a:gdLst/>
            <a:ahLst/>
            <a:cxnLst/>
            <a:rect r="r" b="b" t="t" l="l"/>
            <a:pathLst>
              <a:path h="8974980" w="10855839">
                <a:moveTo>
                  <a:pt x="0" y="0"/>
                </a:moveTo>
                <a:lnTo>
                  <a:pt x="10855840" y="0"/>
                </a:lnTo>
                <a:lnTo>
                  <a:pt x="10855840" y="8974980"/>
                </a:lnTo>
                <a:lnTo>
                  <a:pt x="0" y="89749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228" r="0" b="-4228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658107" y="238908"/>
            <a:ext cx="12971786" cy="10730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736"/>
              </a:lnSpc>
            </a:pPr>
            <a:r>
              <a:rPr lang="en-US" sz="6240">
                <a:solidFill>
                  <a:srgbClr val="000000"/>
                </a:solidFill>
                <a:latin typeface="Canva Sans"/>
              </a:rPr>
              <a:t>Feature Selection:</a:t>
            </a:r>
            <a:r>
              <a:rPr lang="en-US" sz="6240">
                <a:solidFill>
                  <a:srgbClr val="000000"/>
                </a:solidFill>
                <a:latin typeface="Canva Sans Bold"/>
              </a:rPr>
              <a:t> Decision Trees</a:t>
            </a:r>
            <a:r>
              <a:rPr lang="en-US" sz="6240">
                <a:solidFill>
                  <a:srgbClr val="000000"/>
                </a:solidFill>
                <a:latin typeface="Canva Sans Bold"/>
              </a:rPr>
              <a:t> 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804440" y="2814625"/>
            <a:ext cx="582906" cy="4657750"/>
            <a:chOff x="0" y="0"/>
            <a:chExt cx="777207" cy="6210333"/>
          </a:xfrm>
        </p:grpSpPr>
        <p:sp>
          <p:nvSpPr>
            <p:cNvPr name="TextBox 7" id="7"/>
            <p:cNvSpPr txBox="true"/>
            <p:nvPr/>
          </p:nvSpPr>
          <p:spPr>
            <a:xfrm rot="-5400000">
              <a:off x="-2929652" y="2901078"/>
              <a:ext cx="6210333" cy="4081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682"/>
                </a:lnSpc>
              </a:pPr>
              <a:r>
                <a:rPr lang="en-US" sz="1916">
                  <a:solidFill>
                    <a:srgbClr val="000000"/>
                  </a:solidFill>
                  <a:latin typeface="Alatsi Bold"/>
                </a:rPr>
                <a:t>University of Colorado - Boulder | 2024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-5400000">
              <a:off x="-1592252" y="2788716"/>
              <a:ext cx="4320665" cy="4182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000000"/>
                  </a:solidFill>
                  <a:latin typeface="Alatsi"/>
                </a:rPr>
                <a:t>Department of Applied Math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DAGDLaZ47N8</dc:identifier>
  <dcterms:modified xsi:type="dcterms:W3CDTF">2011-08-01T06:04:30Z</dcterms:modified>
  <cp:revision>1</cp:revision>
  <dc:title>Student Success</dc:title>
</cp:coreProperties>
</file>